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1"/>
    <p:sldMasterId id="2147483652" r:id="rId2"/>
    <p:sldMasterId id="2147483654" r:id="rId3"/>
  </p:sldMasterIdLst>
  <p:notesMasterIdLst>
    <p:notesMasterId r:id="rId10"/>
  </p:notesMasterIdLst>
  <p:handoutMasterIdLst>
    <p:handoutMasterId r:id="rId11"/>
  </p:handoutMasterIdLst>
  <p:sldIdLst>
    <p:sldId id="256" r:id="rId4"/>
    <p:sldId id="262" r:id="rId5"/>
    <p:sldId id="258" r:id="rId6"/>
    <p:sldId id="257" r:id="rId7"/>
    <p:sldId id="259" r:id="rId8"/>
    <p:sldId id="260" r:id="rId9"/>
  </p:sldIdLst>
  <p:sldSz cx="9144000" cy="5143500" type="screen16x9"/>
  <p:notesSz cx="6808788" cy="9940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E2E92"/>
    <a:srgbClr val="00A8D9"/>
    <a:srgbClr val="EC008B"/>
    <a:srgbClr val="939597"/>
    <a:srgbClr val="8A7967"/>
    <a:srgbClr val="38B449"/>
    <a:srgbClr val="822F5A"/>
    <a:srgbClr val="2167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3" autoAdjust="0"/>
    <p:restoredTop sz="66411" autoAdjust="0"/>
  </p:normalViewPr>
  <p:slideViewPr>
    <p:cSldViewPr>
      <p:cViewPr varScale="1">
        <p:scale>
          <a:sx n="100" d="100"/>
          <a:sy n="100" d="100"/>
        </p:scale>
        <p:origin x="1662" y="7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7639FFD1-0DEC-4496-925A-73AD8384156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3" tIns="46021" rIns="92043" bIns="46021" numCol="1" anchor="t" anchorCtr="0" compatLnSpc="1">
            <a:prstTxWarp prst="textNoShape">
              <a:avLst/>
            </a:prstTxWarp>
          </a:bodyPr>
          <a:lstStyle>
            <a:lvl1pPr defTabSz="92045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D389999F-9072-4E5F-A220-0255A3DFE67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3" tIns="46021" rIns="92043" bIns="46021" numCol="1" anchor="t" anchorCtr="0" compatLnSpc="1">
            <a:prstTxWarp prst="textNoShape">
              <a:avLst/>
            </a:prstTxWarp>
          </a:bodyPr>
          <a:lstStyle>
            <a:lvl1pPr algn="r" defTabSz="92045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8EE6434C-9CDD-4B7E-A55E-3EED9BDD917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3" tIns="46021" rIns="92043" bIns="46021" numCol="1" anchor="b" anchorCtr="0" compatLnSpc="1">
            <a:prstTxWarp prst="textNoShape">
              <a:avLst/>
            </a:prstTxWarp>
          </a:bodyPr>
          <a:lstStyle>
            <a:lvl1pPr defTabSz="92045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33BC7746-53C6-4CDA-A59B-4BD0137497B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3" tIns="46021" rIns="92043" bIns="46021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60D0727-1C8D-4F2D-B760-DAB1785F57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55661F73-466F-4C9C-8F67-FCDF5DC070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3" tIns="46021" rIns="92043" bIns="46021" numCol="1" anchor="t" anchorCtr="0" compatLnSpc="1">
            <a:prstTxWarp prst="textNoShape">
              <a:avLst/>
            </a:prstTxWarp>
          </a:bodyPr>
          <a:lstStyle>
            <a:lvl1pPr defTabSz="92045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3062C878-39DB-4040-9BD9-E6BF69989B9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3" tIns="46021" rIns="92043" bIns="46021" numCol="1" anchor="t" anchorCtr="0" compatLnSpc="1">
            <a:prstTxWarp prst="textNoShape">
              <a:avLst/>
            </a:prstTxWarp>
          </a:bodyPr>
          <a:lstStyle>
            <a:lvl1pPr algn="r" defTabSz="92045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24C27076-31EB-4AF2-8700-24ECFA0C3D4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2622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BB1432DC-75F5-4193-BC23-DF92C416840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638" y="4722813"/>
            <a:ext cx="498951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3" tIns="46021" rIns="92043" bIns="460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DEFE2828-F592-4871-AB8C-35977D29BCE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3" tIns="46021" rIns="92043" bIns="46021" numCol="1" anchor="b" anchorCtr="0" compatLnSpc="1">
            <a:prstTxWarp prst="textNoShape">
              <a:avLst/>
            </a:prstTxWarp>
          </a:bodyPr>
          <a:lstStyle>
            <a:lvl1pPr defTabSz="92045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7" name="Rectangle 7">
            <a:extLst>
              <a:ext uri="{FF2B5EF4-FFF2-40B4-BE49-F238E27FC236}">
                <a16:creationId xmlns:a16="http://schemas.microsoft.com/office/drawing/2014/main" id="{1BDAEF42-5E79-400C-B185-EA065E76E7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4038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43" tIns="46021" rIns="92043" bIns="46021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775115B-BE87-4D5B-BF96-8F9D28DB73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MS PGothic" panose="020B0600070205080204" pitchFamily="34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000" y="2686500"/>
            <a:ext cx="7772400" cy="51345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rgbClr val="2E2E92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68000" y="3429000"/>
            <a:ext cx="6400800" cy="131445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000"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4756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000" y="2686500"/>
            <a:ext cx="7772400" cy="513450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68000" y="3429000"/>
            <a:ext cx="6400800" cy="131445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000"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41966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82684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79512" y="1275607"/>
            <a:ext cx="7772400" cy="1152128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rgbClr val="2E2E9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79512" y="2499742"/>
            <a:ext cx="6400800" cy="131445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000"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53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14650"/>
            <a:ext cx="6400800" cy="131445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3140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2900"/>
            <a:ext cx="8153400" cy="3429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28025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50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0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32555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3309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1">
            <a:extLst>
              <a:ext uri="{FF2B5EF4-FFF2-40B4-BE49-F238E27FC236}">
                <a16:creationId xmlns:a16="http://schemas.microsoft.com/office/drawing/2014/main" id="{C9C5ACA4-E143-40C0-8C1A-FD1C5BDF2FBC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58750" y="1131888"/>
            <a:ext cx="8805863" cy="0"/>
          </a:xfrm>
          <a:prstGeom prst="line">
            <a:avLst/>
          </a:prstGeom>
          <a:noFill/>
          <a:ln w="19050">
            <a:solidFill>
              <a:srgbClr val="9395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38F3CB-459B-4270-909F-E7FC72AA5D7B}"/>
              </a:ext>
            </a:extLst>
          </p:cNvPr>
          <p:cNvSpPr txBox="1"/>
          <p:nvPr userDrawn="1"/>
        </p:nvSpPr>
        <p:spPr>
          <a:xfrm>
            <a:off x="539750" y="4859338"/>
            <a:ext cx="2286000" cy="230187"/>
          </a:xfrm>
          <a:prstGeom prst="rect">
            <a:avLst/>
          </a:prstGeom>
          <a:noFill/>
        </p:spPr>
        <p:txBody>
          <a:bodyPr lIns="0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" pitchFamily="4" charset="0"/>
                <a:ea typeface="ＭＳ Ｐゴシック" pitchFamily="4" charset="-128"/>
              </a:defRPr>
            </a:lvl1pPr>
            <a:lvl2pPr marL="37931725" indent="-37474525" algn="ctr" eaLnBrk="0" hangingPunct="0">
              <a:defRPr sz="2400">
                <a:solidFill>
                  <a:schemeClr val="tx1"/>
                </a:solidFill>
                <a:latin typeface="Times" pitchFamily="4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pitchFamily="4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itchFamily="4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itchFamily="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" charset="0"/>
                <a:ea typeface="ＭＳ Ｐゴシック" pitchFamily="4" charset="-128"/>
              </a:defRPr>
            </a:lvl9pPr>
          </a:lstStyle>
          <a:p>
            <a:pPr algn="l">
              <a:defRPr/>
            </a:pPr>
            <a:r>
              <a:rPr lang="en-US" sz="900" dirty="0">
                <a:solidFill>
                  <a:srgbClr val="2E2E92"/>
                </a:solidFill>
                <a:latin typeface="Arial" charset="0"/>
                <a:cs typeface="Arial" charset="0"/>
              </a:rPr>
              <a:t>UKPRP</a:t>
            </a:r>
            <a:r>
              <a:rPr lang="en-US" sz="900" dirty="0">
                <a:solidFill>
                  <a:srgbClr val="939597"/>
                </a:solidFill>
                <a:latin typeface="Arial" charset="0"/>
                <a:cs typeface="Arial" charset="0"/>
              </a:rPr>
              <a:t> | Prevention Research Partnership</a:t>
            </a:r>
          </a:p>
        </p:txBody>
      </p:sp>
      <p:pic>
        <p:nvPicPr>
          <p:cNvPr id="1028" name="Picture 1">
            <a:extLst>
              <a:ext uri="{FF2B5EF4-FFF2-40B4-BE49-F238E27FC236}">
                <a16:creationId xmlns:a16="http://schemas.microsoft.com/office/drawing/2014/main" id="{00EE0110-2532-422E-B889-BB602FE71A1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98425"/>
            <a:ext cx="1533525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–"/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D828D5D-74F2-43B0-A292-129BF89422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3" y="2355850"/>
            <a:ext cx="4681537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EE74CD1-FF94-466D-90F2-3B31B89D83DC}"/>
              </a:ext>
            </a:extLst>
          </p:cNvPr>
          <p:cNvSpPr txBox="1"/>
          <p:nvPr userDrawn="1"/>
        </p:nvSpPr>
        <p:spPr>
          <a:xfrm>
            <a:off x="539750" y="4859338"/>
            <a:ext cx="2286000" cy="230187"/>
          </a:xfrm>
          <a:prstGeom prst="rect">
            <a:avLst/>
          </a:prstGeom>
          <a:noFill/>
        </p:spPr>
        <p:txBody>
          <a:bodyPr lIns="0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" pitchFamily="4" charset="0"/>
                <a:ea typeface="ＭＳ Ｐゴシック" pitchFamily="4" charset="-128"/>
              </a:defRPr>
            </a:lvl1pPr>
            <a:lvl2pPr marL="37931725" indent="-37474525" algn="ctr" eaLnBrk="0" hangingPunct="0">
              <a:defRPr sz="2400">
                <a:solidFill>
                  <a:schemeClr val="tx1"/>
                </a:solidFill>
                <a:latin typeface="Times" pitchFamily="4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pitchFamily="4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itchFamily="4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itchFamily="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" charset="0"/>
                <a:ea typeface="ＭＳ Ｐゴシック" pitchFamily="4" charset="-128"/>
              </a:defRPr>
            </a:lvl9pPr>
          </a:lstStyle>
          <a:p>
            <a:pPr algn="l">
              <a:defRPr/>
            </a:pPr>
            <a:r>
              <a:rPr lang="en-US" sz="900" dirty="0">
                <a:solidFill>
                  <a:srgbClr val="2E2E92"/>
                </a:solidFill>
                <a:latin typeface="Arial" charset="0"/>
                <a:cs typeface="Arial" charset="0"/>
              </a:rPr>
              <a:t>UKPRP</a:t>
            </a:r>
            <a:r>
              <a:rPr lang="en-US" sz="900" dirty="0">
                <a:solidFill>
                  <a:srgbClr val="939597"/>
                </a:solidFill>
                <a:latin typeface="Arial" charset="0"/>
                <a:cs typeface="Arial" charset="0"/>
              </a:rPr>
              <a:t> | Prevention Research Partnership</a:t>
            </a:r>
          </a:p>
        </p:txBody>
      </p:sp>
      <p:pic>
        <p:nvPicPr>
          <p:cNvPr id="2052" name="Picture 9">
            <a:extLst>
              <a:ext uri="{FF2B5EF4-FFF2-40B4-BE49-F238E27FC236}">
                <a16:creationId xmlns:a16="http://schemas.microsoft.com/office/drawing/2014/main" id="{8FF6D888-AF0E-4C53-A2C7-CA02230D68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98425"/>
            <a:ext cx="1533525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Line 11">
            <a:extLst>
              <a:ext uri="{FF2B5EF4-FFF2-40B4-BE49-F238E27FC236}">
                <a16:creationId xmlns:a16="http://schemas.microsoft.com/office/drawing/2014/main" id="{AC7AE723-55FB-46A6-B26E-A6856483AE17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58750" y="1131888"/>
            <a:ext cx="8805863" cy="0"/>
          </a:xfrm>
          <a:prstGeom prst="line">
            <a:avLst/>
          </a:prstGeom>
          <a:noFill/>
          <a:ln w="19050">
            <a:solidFill>
              <a:srgbClr val="9395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A34D791-6A3A-49E4-AF23-1F5A68FEBA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1538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EC362A6D-D129-4BA1-813F-E4486CA6F3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22400"/>
            <a:ext cx="8153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4D831268-707D-4DBF-8B7F-5DD38EBA1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44488"/>
            <a:ext cx="81534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6B1E88-6B97-4237-BCA8-CACE7554BBA2}"/>
              </a:ext>
            </a:extLst>
          </p:cNvPr>
          <p:cNvSpPr txBox="1"/>
          <p:nvPr userDrawn="1"/>
        </p:nvSpPr>
        <p:spPr>
          <a:xfrm>
            <a:off x="539750" y="4859338"/>
            <a:ext cx="2286000" cy="230187"/>
          </a:xfrm>
          <a:prstGeom prst="rect">
            <a:avLst/>
          </a:prstGeom>
          <a:noFill/>
        </p:spPr>
        <p:txBody>
          <a:bodyPr lIns="0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Times" pitchFamily="4" charset="0"/>
                <a:ea typeface="ＭＳ Ｐゴシック" pitchFamily="4" charset="-128"/>
              </a:defRPr>
            </a:lvl1pPr>
            <a:lvl2pPr marL="37931725" indent="-37474525" algn="ctr" eaLnBrk="0" hangingPunct="0">
              <a:defRPr sz="2400">
                <a:solidFill>
                  <a:schemeClr val="tx1"/>
                </a:solidFill>
                <a:latin typeface="Times" pitchFamily="4" charset="0"/>
                <a:ea typeface="ＭＳ Ｐゴシック" pitchFamily="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pitchFamily="4" charset="0"/>
                <a:ea typeface="ＭＳ Ｐゴシック" pitchFamily="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pitchFamily="4" charset="0"/>
                <a:ea typeface="ＭＳ Ｐゴシック" pitchFamily="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pitchFamily="4" charset="0"/>
                <a:ea typeface="ＭＳ Ｐゴシック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" charset="0"/>
                <a:ea typeface="ＭＳ Ｐゴシック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" charset="0"/>
                <a:ea typeface="ＭＳ Ｐゴシック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" charset="0"/>
                <a:ea typeface="ＭＳ Ｐゴシック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4" charset="0"/>
                <a:ea typeface="ＭＳ Ｐゴシック" pitchFamily="4" charset="-128"/>
              </a:defRPr>
            </a:lvl9pPr>
          </a:lstStyle>
          <a:p>
            <a:pPr algn="l">
              <a:defRPr/>
            </a:pPr>
            <a:r>
              <a:rPr lang="en-US" sz="900" dirty="0">
                <a:solidFill>
                  <a:srgbClr val="2E2E92"/>
                </a:solidFill>
                <a:latin typeface="Arial" charset="0"/>
                <a:cs typeface="Arial" charset="0"/>
              </a:rPr>
              <a:t>UKPRP</a:t>
            </a:r>
            <a:r>
              <a:rPr lang="en-US" sz="900" dirty="0">
                <a:solidFill>
                  <a:srgbClr val="939597"/>
                </a:solidFill>
                <a:latin typeface="Arial" charset="0"/>
                <a:cs typeface="Arial" charset="0"/>
              </a:rPr>
              <a:t> | Prevention Research Partnership</a:t>
            </a:r>
          </a:p>
        </p:txBody>
      </p:sp>
      <p:sp>
        <p:nvSpPr>
          <p:cNvPr id="3078" name="Line 11">
            <a:extLst>
              <a:ext uri="{FF2B5EF4-FFF2-40B4-BE49-F238E27FC236}">
                <a16:creationId xmlns:a16="http://schemas.microsoft.com/office/drawing/2014/main" id="{660A845A-F3B7-4C75-B95B-D6E0E9047A3B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158750" y="1131888"/>
            <a:ext cx="8805863" cy="0"/>
          </a:xfrm>
          <a:prstGeom prst="line">
            <a:avLst/>
          </a:prstGeom>
          <a:noFill/>
          <a:ln w="19050">
            <a:solidFill>
              <a:srgbClr val="93959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1268F"/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1268F"/>
        </a:buClr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39597"/>
        </a:buClr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939597"/>
        </a:buClr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rgbClr val="939597"/>
        </a:buClr>
        <a:buChar char="»"/>
        <a:defRPr sz="2000" i="1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BFF7456-B8E3-4EFC-9851-F7A53345D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1419622"/>
            <a:ext cx="7772400" cy="1152128"/>
          </a:xfrm>
        </p:spPr>
        <p:txBody>
          <a:bodyPr/>
          <a:lstStyle/>
          <a:p>
            <a:pPr algn="just"/>
            <a:r>
              <a:rPr lang="en-GB" sz="2400" dirty="0"/>
              <a:t>Opportunities for intervention and innovation in the UK food system: the GENIUS (Generating Excellent Nutrition in UK Schools) network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2715766"/>
            <a:ext cx="43757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2E2E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Jayne Woodside, Professor Michelle McKinley, Dr Ruth Hunter </a:t>
            </a:r>
            <a:r>
              <a:rPr lang="en-GB" sz="1800" i="1" dirty="0">
                <a:solidFill>
                  <a:srgbClr val="2E2E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Queen’s University Belfast</a:t>
            </a:r>
          </a:p>
          <a:p>
            <a:r>
              <a:rPr lang="en-GB" sz="1800" dirty="0">
                <a:solidFill>
                  <a:srgbClr val="2E2E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Ashley Adamson</a:t>
            </a:r>
          </a:p>
          <a:p>
            <a:r>
              <a:rPr lang="en-GB" sz="1800" i="1" dirty="0">
                <a:solidFill>
                  <a:srgbClr val="2E2E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Newcastle</a:t>
            </a:r>
          </a:p>
          <a:p>
            <a:r>
              <a:rPr lang="en-GB" sz="1800" dirty="0">
                <a:solidFill>
                  <a:srgbClr val="2E2E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 </a:t>
            </a:r>
            <a:r>
              <a:rPr lang="en-GB" sz="1800">
                <a:solidFill>
                  <a:srgbClr val="2E2E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 Baker</a:t>
            </a:r>
          </a:p>
          <a:p>
            <a:r>
              <a:rPr lang="en-GB" sz="1800" i="1">
                <a:solidFill>
                  <a:srgbClr val="2E2E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Charlton </a:t>
            </a:r>
            <a:r>
              <a:rPr lang="en-GB" sz="1800" i="1" dirty="0">
                <a:solidFill>
                  <a:srgbClr val="2E2E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Manor Primary School</a:t>
            </a:r>
          </a:p>
        </p:txBody>
      </p:sp>
    </p:spTree>
    <p:extLst>
      <p:ext uri="{BB962C8B-B14F-4D97-AF65-F5344CB8AC3E}">
        <p14:creationId xmlns:p14="http://schemas.microsoft.com/office/powerpoint/2010/main" val="3645327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3723878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2E2E92"/>
                </a:solidFill>
                <a:latin typeface="+mn-lt"/>
              </a:rPr>
              <a:t>Only 8% of UK 11-18 year olds are meeting the “5-a-day” guideline, with socioeconomic differentials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283" y="2053668"/>
            <a:ext cx="1929147" cy="10851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1275606"/>
            <a:ext cx="2900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2E2E92"/>
                </a:solidFill>
                <a:latin typeface="+mj-lt"/>
              </a:rPr>
              <a:t>UK children’s diets: </a:t>
            </a:r>
          </a:p>
        </p:txBody>
      </p:sp>
      <p:sp>
        <p:nvSpPr>
          <p:cNvPr id="5" name="Down Arrow 4"/>
          <p:cNvSpPr/>
          <p:nvPr/>
        </p:nvSpPr>
        <p:spPr bwMode="auto">
          <a:xfrm rot="10800000">
            <a:off x="539552" y="2135201"/>
            <a:ext cx="432048" cy="648072"/>
          </a:xfrm>
          <a:prstGeom prst="downArrow">
            <a:avLst/>
          </a:prstGeom>
          <a:solidFill>
            <a:srgbClr val="2E2E92"/>
          </a:solidFill>
          <a:ln w="50800" cap="flat" cmpd="sng" algn="ctr">
            <a:solidFill>
              <a:srgbClr val="2E2E9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3491880" y="2139702"/>
            <a:ext cx="432048" cy="648072"/>
          </a:xfrm>
          <a:prstGeom prst="downArrow">
            <a:avLst/>
          </a:prstGeom>
          <a:solidFill>
            <a:srgbClr val="2E2E92"/>
          </a:solidFill>
          <a:ln w="50800" cap="flat" cmpd="sng" algn="ctr">
            <a:solidFill>
              <a:srgbClr val="2E2E9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6516216" y="2139702"/>
            <a:ext cx="432048" cy="648072"/>
          </a:xfrm>
          <a:prstGeom prst="downArrow">
            <a:avLst/>
          </a:prstGeom>
          <a:solidFill>
            <a:srgbClr val="2E2E92"/>
          </a:solidFill>
          <a:ln w="50800" cap="flat" cmpd="sng" algn="ctr">
            <a:solidFill>
              <a:srgbClr val="2E2E9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97099" y="377677"/>
            <a:ext cx="3970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2E2E92"/>
                </a:solidFill>
                <a:latin typeface="+mj-lt"/>
              </a:rPr>
              <a:t>NCD Prevention Challenge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19" y="1864039"/>
            <a:ext cx="2341656" cy="13380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6140" y="1923678"/>
            <a:ext cx="1758348" cy="117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0584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226245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200" b="1" dirty="0">
                <a:solidFill>
                  <a:srgbClr val="2E2E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Overarching aim: </a:t>
            </a:r>
            <a:r>
              <a:rPr lang="en-GB" sz="2200" dirty="0">
                <a:solidFill>
                  <a:srgbClr val="2E2E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build a community to work towards a more health promoting food and nutrition system in UK schools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1995686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i="1" dirty="0">
                <a:solidFill>
                  <a:srgbClr val="2E2E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E2E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 network of academics and project partners working in school food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E2E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novel research methods to understand the current UK school food system, and appreciate its complexities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E2E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Examine similarities/differences/areas of best practice across the UK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E2E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 opportunities for interventions in a complex system that will positively impact on school food, improve the diet quality of children at school and reduce inequalities</a:t>
            </a:r>
          </a:p>
        </p:txBody>
      </p:sp>
    </p:spTree>
    <p:extLst>
      <p:ext uri="{BB962C8B-B14F-4D97-AF65-F5344CB8AC3E}">
        <p14:creationId xmlns:p14="http://schemas.microsoft.com/office/powerpoint/2010/main" val="404625759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275606"/>
            <a:ext cx="8568952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i="1" dirty="0">
                <a:solidFill>
                  <a:srgbClr val="2E2E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Researchers: </a:t>
            </a:r>
            <a:r>
              <a:rPr lang="en-GB" sz="2300" dirty="0">
                <a:solidFill>
                  <a:srgbClr val="2E2E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nutrition, epidemiology, public health, sensory science, health economics, health informatics, health psychology, education, complexity science, planning and policy </a:t>
            </a:r>
          </a:p>
          <a:p>
            <a:pPr algn="just"/>
            <a:r>
              <a:rPr lang="en-GB" i="1" dirty="0">
                <a:solidFill>
                  <a:srgbClr val="2E2E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partners: </a:t>
            </a:r>
            <a:r>
              <a:rPr lang="en-GB" sz="2300" dirty="0">
                <a:solidFill>
                  <a:srgbClr val="2E2E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 actively involved in the provision of school food - local government, catering providers, principals, pupils and parents</a:t>
            </a:r>
          </a:p>
          <a:p>
            <a:pPr algn="just"/>
            <a:endParaRPr lang="en-GB" sz="2300" dirty="0">
              <a:solidFill>
                <a:srgbClr val="2E2E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i="1" dirty="0">
                <a:solidFill>
                  <a:srgbClr val="2E2E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ensure network is immediately useful and develops research priorities and questions relevant in the school setting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7744" y="411510"/>
            <a:ext cx="3509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2E2E92"/>
                </a:solidFill>
                <a:latin typeface="+mj-lt"/>
              </a:rPr>
              <a:t>Network members</a:t>
            </a:r>
          </a:p>
        </p:txBody>
      </p:sp>
    </p:spTree>
    <p:extLst>
      <p:ext uri="{BB962C8B-B14F-4D97-AF65-F5344CB8AC3E}">
        <p14:creationId xmlns:p14="http://schemas.microsoft.com/office/powerpoint/2010/main" val="306347858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707654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E2E92"/>
                </a:solidFill>
                <a:latin typeface="+mn-lt"/>
              </a:rPr>
              <a:t>Combination of workshops, working groups and funding of small projects to map the school food system and develop future research priorities and questions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E2E92"/>
                </a:solidFill>
                <a:latin typeface="+mn-lt"/>
              </a:rPr>
              <a:t>Wide dissemination of findings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E2E92"/>
                </a:solidFill>
                <a:latin typeface="+mn-lt"/>
              </a:rPr>
              <a:t>Funding applications developed based on the initial co-production of priority areas and research questions to sustain the network in the longer term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BFF7456-B8E3-4EFC-9851-F7A53345DEBA}"/>
              </a:ext>
            </a:extLst>
          </p:cNvPr>
          <p:cNvSpPr txBox="1">
            <a:spLocks/>
          </p:cNvSpPr>
          <p:nvPr/>
        </p:nvSpPr>
        <p:spPr>
          <a:xfrm>
            <a:off x="2267744" y="339502"/>
            <a:ext cx="7344816" cy="115212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pPr algn="just"/>
            <a:r>
              <a:rPr lang="en-GB" sz="3200" kern="0" dirty="0">
                <a:solidFill>
                  <a:srgbClr val="2E2E92"/>
                </a:solidFill>
              </a:rPr>
              <a:t>Network activities</a:t>
            </a:r>
          </a:p>
        </p:txBody>
      </p:sp>
    </p:spTree>
    <p:extLst>
      <p:ext uri="{BB962C8B-B14F-4D97-AF65-F5344CB8AC3E}">
        <p14:creationId xmlns:p14="http://schemas.microsoft.com/office/powerpoint/2010/main" val="28747909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9374"/>
          <a:stretch/>
        </p:blipFill>
        <p:spPr>
          <a:xfrm>
            <a:off x="7393210" y="1259439"/>
            <a:ext cx="1695450" cy="258963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9512" y="1472555"/>
            <a:ext cx="74168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E2E92"/>
                </a:solidFill>
                <a:latin typeface="+mn-lt"/>
              </a:rPr>
              <a:t>Administrator appointed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E2E92"/>
                </a:solidFill>
                <a:latin typeface="+mn-lt"/>
              </a:rPr>
              <a:t>Website being established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E2E92"/>
                </a:solidFill>
                <a:latin typeface="+mn-lt"/>
              </a:rPr>
              <a:t>Planning first networking/workshop event; March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E2E92"/>
                </a:solidFill>
                <a:latin typeface="+mn-lt"/>
              </a:rPr>
              <a:t>Establishing governance procedures for pump priming fund awards (&gt;one institution; ≥one project partner)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E2E92"/>
                </a:solidFill>
                <a:latin typeface="+mn-lt"/>
              </a:rPr>
              <a:t>Systems thinking training, QUB, June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E2E92"/>
                </a:solidFill>
                <a:latin typeface="+mn-lt"/>
              </a:rPr>
              <a:t>Symposium at Federation of European Nutrition Societies conference, Oct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E2E92"/>
                </a:solidFill>
                <a:latin typeface="+mn-lt"/>
              </a:rPr>
              <a:t>Symposium proposal submitted to UKSBM, Jan 2020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BFF7456-B8E3-4EFC-9851-F7A53345DEBA}"/>
              </a:ext>
            </a:extLst>
          </p:cNvPr>
          <p:cNvSpPr txBox="1">
            <a:spLocks/>
          </p:cNvSpPr>
          <p:nvPr/>
        </p:nvSpPr>
        <p:spPr>
          <a:xfrm>
            <a:off x="2267744" y="339502"/>
            <a:ext cx="7344816" cy="115212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pPr algn="just"/>
            <a:r>
              <a:rPr lang="en-GB" sz="3200" kern="0" dirty="0">
                <a:solidFill>
                  <a:srgbClr val="2E2E92"/>
                </a:solidFill>
              </a:rPr>
              <a:t>Early activities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6296" y="3939902"/>
            <a:ext cx="1872208" cy="101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0424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EU WARM GRAY Powerpoint Template">
  <a:themeElements>
    <a:clrScheme name="MRC">
      <a:dk1>
        <a:sysClr val="windowText" lastClr="000000"/>
      </a:dk1>
      <a:lt1>
        <a:sysClr val="window" lastClr="FFFFFF"/>
      </a:lt1>
      <a:dk2>
        <a:srgbClr val="21677E"/>
      </a:dk2>
      <a:lt2>
        <a:srgbClr val="EEECE1"/>
      </a:lt2>
      <a:accent1>
        <a:srgbClr val="8A7967"/>
      </a:accent1>
      <a:accent2>
        <a:srgbClr val="21677E"/>
      </a:accent2>
      <a:accent3>
        <a:srgbClr val="6A3B77"/>
      </a:accent3>
      <a:accent4>
        <a:srgbClr val="822F5A"/>
      </a:accent4>
      <a:accent5>
        <a:srgbClr val="D07232"/>
      </a:accent5>
      <a:accent6>
        <a:srgbClr val="B5D334"/>
      </a:accent6>
      <a:hlink>
        <a:srgbClr val="21677E"/>
      </a:hlink>
      <a:folHlink>
        <a:srgbClr val="6A3B7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lnDef>
  </a:objectDefaults>
  <a:extraClrSchemeLst>
    <a:extraClrScheme>
      <a:clrScheme name="Powerpoint_template_CT_WG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_CT_WG10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MRC">
      <a:dk1>
        <a:sysClr val="windowText" lastClr="000000"/>
      </a:dk1>
      <a:lt1>
        <a:sysClr val="window" lastClr="FFFFFF"/>
      </a:lt1>
      <a:dk2>
        <a:srgbClr val="21677E"/>
      </a:dk2>
      <a:lt2>
        <a:srgbClr val="EEECE1"/>
      </a:lt2>
      <a:accent1>
        <a:srgbClr val="8A7967"/>
      </a:accent1>
      <a:accent2>
        <a:srgbClr val="21677E"/>
      </a:accent2>
      <a:accent3>
        <a:srgbClr val="6A3B77"/>
      </a:accent3>
      <a:accent4>
        <a:srgbClr val="822F5A"/>
      </a:accent4>
      <a:accent5>
        <a:srgbClr val="D07232"/>
      </a:accent5>
      <a:accent6>
        <a:srgbClr val="B5D334"/>
      </a:accent6>
      <a:hlink>
        <a:srgbClr val="21677E"/>
      </a:hlink>
      <a:folHlink>
        <a:srgbClr val="6A3B7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RC slides template">
  <a:themeElements>
    <a:clrScheme name="MRC">
      <a:dk1>
        <a:sysClr val="windowText" lastClr="000000"/>
      </a:dk1>
      <a:lt1>
        <a:sysClr val="window" lastClr="FFFFFF"/>
      </a:lt1>
      <a:dk2>
        <a:srgbClr val="21677E"/>
      </a:dk2>
      <a:lt2>
        <a:srgbClr val="EEECE1"/>
      </a:lt2>
      <a:accent1>
        <a:srgbClr val="8A7967"/>
      </a:accent1>
      <a:accent2>
        <a:srgbClr val="21677E"/>
      </a:accent2>
      <a:accent3>
        <a:srgbClr val="6A3B77"/>
      </a:accent3>
      <a:accent4>
        <a:srgbClr val="822F5A"/>
      </a:accent4>
      <a:accent5>
        <a:srgbClr val="D07232"/>
      </a:accent5>
      <a:accent6>
        <a:srgbClr val="B5D334"/>
      </a:accent6>
      <a:hlink>
        <a:srgbClr val="21677E"/>
      </a:hlink>
      <a:folHlink>
        <a:srgbClr val="6A3B7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lnDef>
  </a:objectDefaults>
  <a:extraClrSchemeLst>
    <a:extraClrScheme>
      <a:clrScheme name="MRC slide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C slides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350</Words>
  <Application>Microsoft Office PowerPoint</Application>
  <PresentationFormat>On-screen Show (16:9)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Times</vt:lpstr>
      <vt:lpstr>Times New Roman</vt:lpstr>
      <vt:lpstr>Verdana</vt:lpstr>
      <vt:lpstr>EU WARM GRAY Powerpoint Template</vt:lpstr>
      <vt:lpstr>Office Theme</vt:lpstr>
      <vt:lpstr>MRC slides template</vt:lpstr>
      <vt:lpstr>Opportunities for intervention and innovation in the UK food system: the GENIUS (Generating Excellent Nutrition in UK Schools) network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2019-10-01T14:12:02Z</dcterms:created>
  <dcterms:modified xsi:type="dcterms:W3CDTF">2019-10-01T14:12:08Z</dcterms:modified>
</cp:coreProperties>
</file>