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sldIdLst>
    <p:sldId id="256" r:id="rId2"/>
    <p:sldId id="271" r:id="rId3"/>
    <p:sldId id="260" r:id="rId4"/>
    <p:sldId id="266" r:id="rId5"/>
    <p:sldId id="262" r:id="rId6"/>
    <p:sldId id="259" r:id="rId7"/>
    <p:sldId id="270" r:id="rId8"/>
    <p:sldId id="284" r:id="rId9"/>
    <p:sldId id="268" r:id="rId10"/>
    <p:sldId id="285" r:id="rId11"/>
    <p:sldId id="281" r:id="rId12"/>
    <p:sldId id="28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847" autoAdjust="0"/>
    <p:restoredTop sz="94660"/>
  </p:normalViewPr>
  <p:slideViewPr>
    <p:cSldViewPr snapToGrid="0">
      <p:cViewPr varScale="1">
        <p:scale>
          <a:sx n="114" d="100"/>
          <a:sy n="114" d="100"/>
        </p:scale>
        <p:origin x="1122" y="102"/>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735D4-D89C-4338-9AB8-FC576BB10117}" type="datetimeFigureOut">
              <a:rPr lang="en-GB" smtClean="0"/>
              <a:t>01/10/2019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007B3-9AA7-424D-BBD8-42829BE76226}" type="slidenum">
              <a:rPr lang="en-GB" smtClean="0"/>
              <a:t>‹#›</a:t>
            </a:fld>
            <a:endParaRPr lang="en-GB"/>
          </a:p>
        </p:txBody>
      </p:sp>
    </p:spTree>
    <p:extLst>
      <p:ext uri="{BB962C8B-B14F-4D97-AF65-F5344CB8AC3E}">
        <p14:creationId xmlns:p14="http://schemas.microsoft.com/office/powerpoint/2010/main" val="10064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E007B3-9AA7-424D-BBD8-42829BE76226}" type="slidenum">
              <a:rPr lang="en-GB" smtClean="0"/>
              <a:t>6</a:t>
            </a:fld>
            <a:endParaRPr lang="en-GB"/>
          </a:p>
        </p:txBody>
      </p:sp>
    </p:spTree>
    <p:extLst>
      <p:ext uri="{BB962C8B-B14F-4D97-AF65-F5344CB8AC3E}">
        <p14:creationId xmlns:p14="http://schemas.microsoft.com/office/powerpoint/2010/main" val="102605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2101F-5B4F-43C9-9197-72E55F6F6FD8}"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334480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2101F-5B4F-43C9-9197-72E55F6F6FD8}"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310648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2101F-5B4F-43C9-9197-72E55F6F6FD8}"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256089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2101F-5B4F-43C9-9197-72E55F6F6FD8}"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266437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2101F-5B4F-43C9-9197-72E55F6F6FD8}"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22568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2101F-5B4F-43C9-9197-72E55F6F6FD8}"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17226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2101F-5B4F-43C9-9197-72E55F6F6FD8}"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419310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2101F-5B4F-43C9-9197-72E55F6F6FD8}"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175739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2101F-5B4F-43C9-9197-72E55F6F6FD8}"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286955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2101F-5B4F-43C9-9197-72E55F6F6FD8}"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75808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62101F-5B4F-43C9-9197-72E55F6F6FD8}"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635717-EA01-427F-84BA-76E69B69E633}" type="slidenum">
              <a:rPr lang="en-GB" smtClean="0"/>
              <a:t>‹#›</a:t>
            </a:fld>
            <a:endParaRPr lang="en-GB"/>
          </a:p>
        </p:txBody>
      </p:sp>
    </p:spTree>
    <p:extLst>
      <p:ext uri="{BB962C8B-B14F-4D97-AF65-F5344CB8AC3E}">
        <p14:creationId xmlns:p14="http://schemas.microsoft.com/office/powerpoint/2010/main" val="266824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2101F-5B4F-43C9-9197-72E55F6F6FD8}" type="datetimeFigureOut">
              <a:rPr lang="en-GB" smtClean="0"/>
              <a:t>01/10/2019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5717-EA01-427F-84BA-76E69B69E633}" type="slidenum">
              <a:rPr lang="en-GB" smtClean="0"/>
              <a:t>‹#›</a:t>
            </a:fld>
            <a:endParaRPr lang="en-GB"/>
          </a:p>
        </p:txBody>
      </p:sp>
    </p:spTree>
    <p:extLst>
      <p:ext uri="{BB962C8B-B14F-4D97-AF65-F5344CB8AC3E}">
        <p14:creationId xmlns:p14="http://schemas.microsoft.com/office/powerpoint/2010/main" val="1799243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Linda.Bauld@ed.ac.uk"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4677E3-9F88-C146-9AE1-F0DE2F58C4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230" y="1791970"/>
            <a:ext cx="8166100" cy="2794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44" y="5353396"/>
            <a:ext cx="2252751" cy="1305099"/>
          </a:xfrm>
          <a:prstGeom prst="rect">
            <a:avLst/>
          </a:prstGeom>
        </p:spPr>
      </p:pic>
    </p:spTree>
    <p:extLst>
      <p:ext uri="{BB962C8B-B14F-4D97-AF65-F5344CB8AC3E}">
        <p14:creationId xmlns:p14="http://schemas.microsoft.com/office/powerpoint/2010/main" val="243220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FreeSans" panose="020B0504020202020204"/>
              </a:rPr>
              <a:t>Opportunities &amp; Challenges </a:t>
            </a:r>
          </a:p>
        </p:txBody>
      </p:sp>
      <p:sp>
        <p:nvSpPr>
          <p:cNvPr id="4" name="Content Placeholder 3"/>
          <p:cNvSpPr>
            <a:spLocks noGrp="1"/>
          </p:cNvSpPr>
          <p:nvPr>
            <p:ph sz="half" idx="1"/>
          </p:nvPr>
        </p:nvSpPr>
        <p:spPr/>
        <p:txBody>
          <a:bodyPr>
            <a:normAutofit fontScale="92500" lnSpcReduction="10000"/>
          </a:bodyPr>
          <a:lstStyle/>
          <a:p>
            <a:pPr marL="0" indent="0">
              <a:buNone/>
            </a:pPr>
            <a:r>
              <a:rPr lang="en-GB" dirty="0"/>
              <a:t>Opportunities</a:t>
            </a:r>
          </a:p>
          <a:p>
            <a:r>
              <a:rPr lang="en-GB" dirty="0"/>
              <a:t>Builds on 10 years of Consortium working- SOPs already in place</a:t>
            </a:r>
          </a:p>
          <a:p>
            <a:r>
              <a:rPr lang="en-GB" dirty="0"/>
              <a:t>Extension to food policy </a:t>
            </a:r>
          </a:p>
          <a:p>
            <a:r>
              <a:rPr lang="en-GB" dirty="0"/>
              <a:t>International support &amp; relevance (i.e. SPECTRUM already involved in new CIHR led project and multiple ODA funded projects) </a:t>
            </a:r>
          </a:p>
        </p:txBody>
      </p:sp>
      <p:sp>
        <p:nvSpPr>
          <p:cNvPr id="5" name="Content Placeholder 4"/>
          <p:cNvSpPr>
            <a:spLocks noGrp="1"/>
          </p:cNvSpPr>
          <p:nvPr>
            <p:ph sz="half" idx="2"/>
          </p:nvPr>
        </p:nvSpPr>
        <p:spPr/>
        <p:txBody>
          <a:bodyPr>
            <a:normAutofit fontScale="92500" lnSpcReduction="10000"/>
          </a:bodyPr>
          <a:lstStyle/>
          <a:p>
            <a:pPr marL="0" indent="0">
              <a:buNone/>
            </a:pPr>
            <a:r>
              <a:rPr lang="en-GB" dirty="0"/>
              <a:t>Challenges</a:t>
            </a:r>
          </a:p>
          <a:p>
            <a:r>
              <a:rPr lang="en-GB" dirty="0"/>
              <a:t>Engaging with new partners and engendering enthusiasm/trust</a:t>
            </a:r>
          </a:p>
          <a:p>
            <a:r>
              <a:rPr lang="en-GB" dirty="0"/>
              <a:t>Policy environment …</a:t>
            </a:r>
          </a:p>
          <a:p>
            <a:r>
              <a:rPr lang="en-GB" dirty="0"/>
              <a:t>Complexity and WP integration </a:t>
            </a:r>
          </a:p>
          <a:p>
            <a:r>
              <a:rPr lang="en-GB" dirty="0"/>
              <a:t>Industry opposition </a:t>
            </a:r>
          </a:p>
          <a:p>
            <a:r>
              <a:rPr lang="en-GB" dirty="0"/>
              <a:t>Infrastructure set up (University processes) </a:t>
            </a:r>
          </a:p>
          <a:p>
            <a:endParaRPr lang="en-GB" dirty="0"/>
          </a:p>
          <a:p>
            <a:endParaRPr lang="en-GB" dirty="0"/>
          </a:p>
        </p:txBody>
      </p:sp>
    </p:spTree>
    <p:extLst>
      <p:ext uri="{BB962C8B-B14F-4D97-AF65-F5344CB8AC3E}">
        <p14:creationId xmlns:p14="http://schemas.microsoft.com/office/powerpoint/2010/main" val="197606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FreeSans" panose="020B0504020202020204"/>
              </a:rPr>
              <a:t>Priorities for first few months </a:t>
            </a:r>
          </a:p>
        </p:txBody>
      </p:sp>
      <p:sp>
        <p:nvSpPr>
          <p:cNvPr id="3" name="Content Placeholder 2"/>
          <p:cNvSpPr>
            <a:spLocks noGrp="1"/>
          </p:cNvSpPr>
          <p:nvPr>
            <p:ph idx="1"/>
          </p:nvPr>
        </p:nvSpPr>
        <p:spPr>
          <a:xfrm>
            <a:off x="628650" y="1690689"/>
            <a:ext cx="7886700" cy="4486274"/>
          </a:xfrm>
        </p:spPr>
        <p:txBody>
          <a:bodyPr>
            <a:normAutofit fontScale="92500" lnSpcReduction="20000"/>
          </a:bodyPr>
          <a:lstStyle/>
          <a:p>
            <a:r>
              <a:rPr lang="en-GB" dirty="0"/>
              <a:t>Establish Management &amp; Governance structures</a:t>
            </a:r>
          </a:p>
          <a:p>
            <a:r>
              <a:rPr lang="en-GB" dirty="0"/>
              <a:t>Meet with funders</a:t>
            </a:r>
          </a:p>
          <a:p>
            <a:r>
              <a:rPr lang="en-GB" dirty="0"/>
              <a:t>Set up WP groups and plan initial priorities for each WP and WP integration, including partner interests and involvement</a:t>
            </a:r>
          </a:p>
          <a:p>
            <a:r>
              <a:rPr lang="en-GB" dirty="0"/>
              <a:t>Establish impact group and new public engagement panel (mental health) and continue existing panels </a:t>
            </a:r>
          </a:p>
          <a:p>
            <a:r>
              <a:rPr lang="en-GB" dirty="0"/>
              <a:t>Website, social media </a:t>
            </a:r>
          </a:p>
          <a:p>
            <a:r>
              <a:rPr lang="en-GB" dirty="0"/>
              <a:t>Appoint research fellows and Knowledge Brokers (by month 6) </a:t>
            </a:r>
          </a:p>
          <a:p>
            <a:r>
              <a:rPr lang="en-GB" dirty="0"/>
              <a:t>Ensure Universities honour in kind commitments (PhDs </a:t>
            </a:r>
            <a:r>
              <a:rPr lang="en-GB" dirty="0" err="1"/>
              <a:t>etc</a:t>
            </a:r>
            <a:r>
              <a:rPr lang="en-GB" dirty="0"/>
              <a:t>) </a:t>
            </a:r>
          </a:p>
        </p:txBody>
      </p:sp>
    </p:spTree>
    <p:extLst>
      <p:ext uri="{BB962C8B-B14F-4D97-AF65-F5344CB8AC3E}">
        <p14:creationId xmlns:p14="http://schemas.microsoft.com/office/powerpoint/2010/main" val="144634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714004"/>
            <a:ext cx="7772400" cy="2387600"/>
          </a:xfrm>
        </p:spPr>
        <p:txBody>
          <a:bodyPr/>
          <a:lstStyle/>
          <a:p>
            <a:r>
              <a:rPr lang="en-GB" b="1" dirty="0">
                <a:latin typeface="FreeSans" panose="020B0504020202020204" pitchFamily="34" charset="0"/>
                <a:ea typeface="FreeSans" panose="020B0504020202020204" pitchFamily="34" charset="0"/>
                <a:cs typeface="FreeSans" panose="020B0504020202020204" pitchFamily="34" charset="0"/>
              </a:rPr>
              <a:t>Thank You </a:t>
            </a:r>
          </a:p>
        </p:txBody>
      </p:sp>
      <p:sp>
        <p:nvSpPr>
          <p:cNvPr id="3" name="Subtitle 2"/>
          <p:cNvSpPr>
            <a:spLocks noGrp="1"/>
          </p:cNvSpPr>
          <p:nvPr>
            <p:ph type="subTitle" idx="1"/>
          </p:nvPr>
        </p:nvSpPr>
        <p:spPr>
          <a:xfrm>
            <a:off x="1142999" y="4101604"/>
            <a:ext cx="6858000" cy="1655762"/>
          </a:xfrm>
        </p:spPr>
        <p:txBody>
          <a:bodyPr/>
          <a:lstStyle/>
          <a:p>
            <a:r>
              <a:rPr lang="en-GB" dirty="0">
                <a:hlinkClick r:id="rId2"/>
              </a:rPr>
              <a:t>Linda.Bauld@ed.ac.uk</a:t>
            </a:r>
            <a:endParaRPr lang="en-GB" dirty="0"/>
          </a:p>
          <a:p>
            <a:r>
              <a:rPr lang="en-GB" dirty="0"/>
              <a:t>On behalf of the SPECTRUM team</a:t>
            </a:r>
          </a:p>
        </p:txBody>
      </p:sp>
      <p:pic>
        <p:nvPicPr>
          <p:cNvPr id="4" name="Picture 3">
            <a:extLst>
              <a:ext uri="{FF2B5EF4-FFF2-40B4-BE49-F238E27FC236}">
                <a16:creationId xmlns:a16="http://schemas.microsoft.com/office/drawing/2014/main" id="{7B4677E3-9F88-C146-9AE1-F0DE2F58C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9908" y="525176"/>
            <a:ext cx="4364183" cy="1592349"/>
          </a:xfrm>
          <a:prstGeom prst="rect">
            <a:avLst/>
          </a:prstGeom>
        </p:spPr>
      </p:pic>
      <p:pic>
        <p:nvPicPr>
          <p:cNvPr id="6" name="Picture 5"/>
          <p:cNvPicPr>
            <a:picLocks noChangeAspect="1"/>
          </p:cNvPicPr>
          <p:nvPr/>
        </p:nvPicPr>
        <p:blipFill>
          <a:blip r:embed="rId4"/>
          <a:stretch>
            <a:fillRect/>
          </a:stretch>
        </p:blipFill>
        <p:spPr>
          <a:xfrm>
            <a:off x="129021" y="5944133"/>
            <a:ext cx="1334020" cy="8321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728" y="5933927"/>
            <a:ext cx="830270" cy="1114114"/>
          </a:xfrm>
          <a:prstGeom prst="rect">
            <a:avLst/>
          </a:prstGeom>
        </p:spPr>
      </p:pic>
    </p:spTree>
    <p:extLst>
      <p:ext uri="{BB962C8B-B14F-4D97-AF65-F5344CB8AC3E}">
        <p14:creationId xmlns:p14="http://schemas.microsoft.com/office/powerpoint/2010/main" val="413370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4" descr="5618_UKCTCS logo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14500" y="281464"/>
            <a:ext cx="5257800" cy="1535748"/>
          </a:xfrm>
          <a:noFill/>
          <a:extLst>
            <a:ext uri="{909E8E84-426E-40DD-AFC4-6F175D3DCCD1}">
              <a14:hiddenFill xmlns:a14="http://schemas.microsoft.com/office/drawing/2010/main">
                <a:solidFill>
                  <a:srgbClr val="FFFFFF"/>
                </a:solidFill>
              </a14:hiddenFill>
            </a:ext>
          </a:extLst>
        </p:spPr>
      </p:pic>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110" y="2752408"/>
            <a:ext cx="4480560" cy="131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own Arrow 11"/>
          <p:cNvSpPr/>
          <p:nvPr/>
        </p:nvSpPr>
        <p:spPr>
          <a:xfrm>
            <a:off x="4037013" y="1779588"/>
            <a:ext cx="247650"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Down Arrow 12"/>
          <p:cNvSpPr/>
          <p:nvPr/>
        </p:nvSpPr>
        <p:spPr>
          <a:xfrm>
            <a:off x="4055745" y="4261009"/>
            <a:ext cx="247650"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3"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5091113"/>
            <a:ext cx="4640580" cy="157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46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28898" y="257057"/>
            <a:ext cx="7786946" cy="989849"/>
          </a:xfrm>
        </p:spPr>
        <p:txBody>
          <a:bodyPr/>
          <a:lstStyle/>
          <a:p>
            <a:r>
              <a:rPr lang="en-GB" altLang="en-US" sz="3600" b="1" dirty="0">
                <a:latin typeface="FreeSans" panose="020B0504020202020204" pitchFamily="34" charset="0"/>
                <a:ea typeface="FreeSans" panose="020B0504020202020204" pitchFamily="34" charset="0"/>
                <a:cs typeface="FreeSans" panose="020B0504020202020204" pitchFamily="34" charset="0"/>
              </a:rPr>
              <a:t>SPECTRUM’s Vision</a:t>
            </a:r>
          </a:p>
        </p:txBody>
      </p:sp>
      <p:sp>
        <p:nvSpPr>
          <p:cNvPr id="14339" name="Content Placeholder 2"/>
          <p:cNvSpPr>
            <a:spLocks noGrp="1"/>
          </p:cNvSpPr>
          <p:nvPr>
            <p:ph idx="1"/>
          </p:nvPr>
        </p:nvSpPr>
        <p:spPr>
          <a:xfrm>
            <a:off x="542407" y="1046366"/>
            <a:ext cx="7886700" cy="1815349"/>
          </a:xfrm>
        </p:spPr>
        <p:txBody>
          <a:bodyPr/>
          <a:lstStyle/>
          <a:p>
            <a:pPr marL="0" indent="0">
              <a:buFont typeface="Arial" panose="020B0604020202020204" pitchFamily="34" charset="0"/>
              <a:buNone/>
            </a:pPr>
            <a:r>
              <a:rPr lang="en-GB" altLang="en-US" dirty="0"/>
              <a:t>To conduct innovative research that transforms understanding of the commercial drivers and systems that cause NCDs, and to translate findings into prevention policy and practice </a:t>
            </a:r>
          </a:p>
        </p:txBody>
      </p:sp>
      <p:sp>
        <p:nvSpPr>
          <p:cNvPr id="4" name="Title 1"/>
          <p:cNvSpPr txBox="1">
            <a:spLocks/>
          </p:cNvSpPr>
          <p:nvPr/>
        </p:nvSpPr>
        <p:spPr>
          <a:xfrm>
            <a:off x="542406" y="2695465"/>
            <a:ext cx="7873191" cy="7958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b="1" dirty="0">
                <a:latin typeface="FreeSans" panose="020B0504020202020204" pitchFamily="34" charset="0"/>
                <a:ea typeface="FreeSans" panose="020B0504020202020204" pitchFamily="34" charset="0"/>
                <a:cs typeface="FreeSans" panose="020B0504020202020204" pitchFamily="34" charset="0"/>
              </a:rPr>
              <a:t>Aims</a:t>
            </a:r>
          </a:p>
        </p:txBody>
      </p:sp>
      <p:sp>
        <p:nvSpPr>
          <p:cNvPr id="3" name="Rectangle 2"/>
          <p:cNvSpPr/>
          <p:nvPr/>
        </p:nvSpPr>
        <p:spPr>
          <a:xfrm>
            <a:off x="647875" y="3313933"/>
            <a:ext cx="7675764" cy="2677656"/>
          </a:xfrm>
          <a:prstGeom prst="rect">
            <a:avLst/>
          </a:prstGeom>
        </p:spPr>
        <p:txBody>
          <a:bodyPr wrap="square">
            <a:spAutoFit/>
          </a:bodyPr>
          <a:lstStyle/>
          <a:p>
            <a:pPr marL="342900" indent="-342900">
              <a:buFont typeface="Arial" panose="020B0604020202020204" pitchFamily="34" charset="0"/>
              <a:buChar char="•"/>
              <a:defRPr/>
            </a:pPr>
            <a:r>
              <a:rPr lang="en-GB" sz="2400" dirty="0"/>
              <a:t>investigate the conduct and influence of unhealthy commodity producers in driving consumption</a:t>
            </a:r>
          </a:p>
          <a:p>
            <a:pPr marL="342900" indent="-342900">
              <a:buFont typeface="Arial" panose="020B0604020202020204" pitchFamily="34" charset="0"/>
              <a:buChar char="•"/>
              <a:defRPr/>
            </a:pPr>
            <a:r>
              <a:rPr lang="en-GB" sz="2400" dirty="0"/>
              <a:t>build understanding of the systems that perpetuate those drivers, and </a:t>
            </a:r>
          </a:p>
          <a:p>
            <a:pPr marL="342900" indent="-342900">
              <a:buFont typeface="Arial" panose="020B0604020202020204" pitchFamily="34" charset="0"/>
              <a:buChar char="•"/>
              <a:defRPr/>
            </a:pPr>
            <a:r>
              <a:rPr lang="en-GB" sz="2400" dirty="0"/>
              <a:t>apply systems science to prioritise political, social and other measures to prevent harm to health and reduce the health gradient.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4103" y="5852160"/>
            <a:ext cx="830270" cy="11141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69" y="5852160"/>
            <a:ext cx="1596044" cy="889462"/>
          </a:xfrm>
          <a:prstGeom prst="rect">
            <a:avLst/>
          </a:prstGeom>
        </p:spPr>
      </p:pic>
    </p:spTree>
    <p:extLst>
      <p:ext uri="{BB962C8B-B14F-4D97-AF65-F5344CB8AC3E}">
        <p14:creationId xmlns:p14="http://schemas.microsoft.com/office/powerpoint/2010/main" val="62106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sz="3600" b="1" dirty="0">
                <a:latin typeface="FreeSans" panose="020B0504020202020204" pitchFamily="34" charset="0"/>
                <a:ea typeface="FreeSans" panose="020B0504020202020204" pitchFamily="34" charset="0"/>
                <a:cs typeface="FreeSans" panose="020B0504020202020204" pitchFamily="34" charset="0"/>
              </a:rPr>
              <a:t>Rationale</a:t>
            </a:r>
          </a:p>
        </p:txBody>
      </p:sp>
      <p:sp>
        <p:nvSpPr>
          <p:cNvPr id="11267" name="Content Placeholder 2"/>
          <p:cNvSpPr>
            <a:spLocks noGrp="1"/>
          </p:cNvSpPr>
          <p:nvPr>
            <p:ph sz="half" idx="1"/>
          </p:nvPr>
        </p:nvSpPr>
        <p:spPr/>
        <p:txBody>
          <a:bodyPr>
            <a:normAutofit/>
          </a:bodyPr>
          <a:lstStyle/>
          <a:p>
            <a:r>
              <a:rPr lang="en-GB" altLang="en-US" sz="2400" dirty="0"/>
              <a:t>Policy interventions that operate at the population level (for example those aiming to address the price, promotion, availability or content of unhealthy commodities) have not been adequately examined in terms of their system-level impacts on markets; producers; social practices and institutions</a:t>
            </a:r>
          </a:p>
        </p:txBody>
      </p:sp>
      <p:sp>
        <p:nvSpPr>
          <p:cNvPr id="11268" name="Content Placeholder 3"/>
          <p:cNvSpPr>
            <a:spLocks noGrp="1"/>
          </p:cNvSpPr>
          <p:nvPr>
            <p:ph sz="half" idx="2"/>
          </p:nvPr>
        </p:nvSpPr>
        <p:spPr/>
        <p:txBody>
          <a:bodyPr>
            <a:normAutofit/>
          </a:bodyPr>
          <a:lstStyle/>
          <a:p>
            <a:r>
              <a:rPr lang="en-GB" altLang="en-US" sz="2400" dirty="0"/>
              <a:t>Evidence is just one factor that influences policy change – political &amp; public support also necessary</a:t>
            </a:r>
          </a:p>
          <a:p>
            <a:r>
              <a:rPr lang="en-GB" altLang="en-US" sz="2400" dirty="0"/>
              <a:t>Unhealthy commodity producers often delay or derail effective public health policies</a:t>
            </a:r>
          </a:p>
          <a:p>
            <a:r>
              <a:rPr lang="en-GB" altLang="en-US" sz="2400" dirty="0"/>
              <a:t>SPECTRUM is designed to address these challenges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215" y="5852160"/>
            <a:ext cx="830270" cy="11141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69" y="5852160"/>
            <a:ext cx="1596044" cy="88946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568" y="297657"/>
            <a:ext cx="1379296" cy="1460500"/>
          </a:xfrm>
          <a:prstGeom prst="rect">
            <a:avLst/>
          </a:prstGeom>
        </p:spPr>
      </p:pic>
    </p:spTree>
    <p:extLst>
      <p:ext uri="{BB962C8B-B14F-4D97-AF65-F5344CB8AC3E}">
        <p14:creationId xmlns:p14="http://schemas.microsoft.com/office/powerpoint/2010/main" val="388474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altLang="en-US" sz="3600" b="1" dirty="0">
                <a:latin typeface="FreeSans" panose="020B0504020202020204" pitchFamily="34" charset="0"/>
                <a:ea typeface="FreeSans" panose="020B0504020202020204" pitchFamily="34" charset="0"/>
                <a:cs typeface="FreeSans" panose="020B0504020202020204" pitchFamily="34" charset="0"/>
              </a:rPr>
              <a:t>Research Programme: </a:t>
            </a:r>
            <a:br>
              <a:rPr lang="en-GB" altLang="en-US" sz="3600" b="1" dirty="0">
                <a:latin typeface="FreeSans" panose="020B0504020202020204" pitchFamily="34" charset="0"/>
                <a:ea typeface="FreeSans" panose="020B0504020202020204" pitchFamily="34" charset="0"/>
                <a:cs typeface="FreeSans" panose="020B0504020202020204" pitchFamily="34" charset="0"/>
              </a:rPr>
            </a:br>
            <a:r>
              <a:rPr lang="en-GB" altLang="en-US" sz="3600" b="1" dirty="0">
                <a:latin typeface="FreeSans" panose="020B0504020202020204" pitchFamily="34" charset="0"/>
                <a:ea typeface="FreeSans" panose="020B0504020202020204" pitchFamily="34" charset="0"/>
                <a:cs typeface="FreeSans" panose="020B0504020202020204" pitchFamily="34" charset="0"/>
              </a:rPr>
              <a:t>Work Packages</a:t>
            </a:r>
          </a:p>
        </p:txBody>
      </p:sp>
      <p:sp>
        <p:nvSpPr>
          <p:cNvPr id="14339" name="Content Placeholder 2"/>
          <p:cNvSpPr>
            <a:spLocks noGrp="1"/>
          </p:cNvSpPr>
          <p:nvPr>
            <p:ph sz="half" idx="1"/>
          </p:nvPr>
        </p:nvSpPr>
        <p:spPr>
          <a:xfrm>
            <a:off x="628650" y="1690689"/>
            <a:ext cx="3886200" cy="4351338"/>
          </a:xfrm>
        </p:spPr>
        <p:txBody>
          <a:bodyPr>
            <a:normAutofit lnSpcReduction="10000"/>
          </a:bodyPr>
          <a:lstStyle/>
          <a:p>
            <a:pPr marL="0" indent="0">
              <a:buFont typeface="Arial" panose="020B0604020202020204" pitchFamily="34" charset="0"/>
              <a:buNone/>
            </a:pPr>
            <a:r>
              <a:rPr lang="en-GB" altLang="en-US" sz="2400" b="1" dirty="0">
                <a:solidFill>
                  <a:srgbClr val="FF0000"/>
                </a:solidFill>
              </a:rPr>
              <a:t>1</a:t>
            </a:r>
            <a:r>
              <a:rPr lang="en-GB" altLang="en-US" sz="2400" dirty="0"/>
              <a:t> Using systems approaches to understand determinants &amp; address harms</a:t>
            </a:r>
          </a:p>
          <a:p>
            <a:pPr marL="0" indent="0">
              <a:buFont typeface="Arial" panose="020B0604020202020204" pitchFamily="34" charset="0"/>
              <a:buNone/>
            </a:pPr>
            <a:r>
              <a:rPr lang="en-GB" altLang="en-US" sz="2400" b="1" dirty="0">
                <a:solidFill>
                  <a:srgbClr val="FF0000"/>
                </a:solidFill>
              </a:rPr>
              <a:t>2</a:t>
            </a:r>
            <a:r>
              <a:rPr lang="en-GB" altLang="en-US" sz="2400" dirty="0"/>
              <a:t> Understanding &amp; addressing unhealthy commodity industry influence</a:t>
            </a:r>
          </a:p>
          <a:p>
            <a:pPr marL="0" indent="0">
              <a:buFont typeface="Arial" panose="020B0604020202020204" pitchFamily="34" charset="0"/>
              <a:buNone/>
            </a:pPr>
            <a:r>
              <a:rPr lang="en-GB" altLang="en-US" sz="2400" b="1" dirty="0">
                <a:solidFill>
                  <a:srgbClr val="FF0000"/>
                </a:solidFill>
              </a:rPr>
              <a:t>3</a:t>
            </a:r>
            <a:r>
              <a:rPr lang="en-GB" altLang="en-US" sz="2400" dirty="0"/>
              <a:t> Developing &amp; integrating new data sources to inform action</a:t>
            </a:r>
          </a:p>
          <a:p>
            <a:pPr marL="0" indent="0">
              <a:buFont typeface="Arial" panose="020B0604020202020204" pitchFamily="34" charset="0"/>
              <a:buNone/>
            </a:pPr>
            <a:r>
              <a:rPr lang="en-GB" altLang="en-US" sz="2400" b="1" dirty="0">
                <a:solidFill>
                  <a:srgbClr val="FF0000"/>
                </a:solidFill>
              </a:rPr>
              <a:t>4</a:t>
            </a:r>
            <a:r>
              <a:rPr lang="en-GB" altLang="en-US" sz="2400" dirty="0"/>
              <a:t> Economic and health impact evidence synthesis to inform policy &amp; practice decisions</a:t>
            </a:r>
          </a:p>
        </p:txBody>
      </p:sp>
      <p:sp>
        <p:nvSpPr>
          <p:cNvPr id="14340" name="Content Placeholder 3"/>
          <p:cNvSpPr>
            <a:spLocks noGrp="1"/>
          </p:cNvSpPr>
          <p:nvPr>
            <p:ph sz="half" idx="2"/>
          </p:nvPr>
        </p:nvSpPr>
        <p:spPr>
          <a:xfrm>
            <a:off x="4629150" y="1690689"/>
            <a:ext cx="3886200" cy="4351338"/>
          </a:xfrm>
        </p:spPr>
        <p:txBody>
          <a:bodyPr>
            <a:normAutofit lnSpcReduction="10000"/>
          </a:bodyPr>
          <a:lstStyle/>
          <a:p>
            <a:pPr marL="0" indent="0">
              <a:buFont typeface="Arial" panose="020B0604020202020204" pitchFamily="34" charset="0"/>
              <a:buNone/>
            </a:pPr>
            <a:r>
              <a:rPr lang="en-GB" altLang="en-US" sz="2400" b="1" dirty="0">
                <a:solidFill>
                  <a:srgbClr val="FF0000"/>
                </a:solidFill>
              </a:rPr>
              <a:t>5</a:t>
            </a:r>
            <a:r>
              <a:rPr lang="en-GB" altLang="en-US" sz="2400" dirty="0"/>
              <a:t> Shaping the local environment to change behaviour &amp; prevent harm</a:t>
            </a:r>
          </a:p>
          <a:p>
            <a:pPr marL="0" indent="0">
              <a:buFont typeface="Arial" panose="020B0604020202020204" pitchFamily="34" charset="0"/>
              <a:buNone/>
            </a:pPr>
            <a:r>
              <a:rPr lang="en-GB" altLang="en-US" sz="2400" b="1" dirty="0">
                <a:solidFill>
                  <a:srgbClr val="FF0000"/>
                </a:solidFill>
              </a:rPr>
              <a:t>6</a:t>
            </a:r>
            <a:r>
              <a:rPr lang="en-GB" altLang="en-US" sz="2400" dirty="0"/>
              <a:t> Evaluating the effectiveness of policies &amp; natural experiments</a:t>
            </a:r>
          </a:p>
          <a:p>
            <a:pPr marL="0" indent="0">
              <a:buFont typeface="Arial" panose="020B0604020202020204" pitchFamily="34" charset="0"/>
              <a:buNone/>
            </a:pPr>
            <a:r>
              <a:rPr lang="en-GB" altLang="en-US" sz="2400" b="1" dirty="0">
                <a:solidFill>
                  <a:srgbClr val="FF0000"/>
                </a:solidFill>
              </a:rPr>
              <a:t>7</a:t>
            </a:r>
            <a:r>
              <a:rPr lang="en-GB" altLang="en-US" sz="2400" dirty="0"/>
              <a:t> Disrupting the relationship between mental health, stigma &amp; unhealthy commodities</a:t>
            </a:r>
          </a:p>
          <a:p>
            <a:pPr marL="0" indent="0">
              <a:buFont typeface="Arial" panose="020B0604020202020204" pitchFamily="34" charset="0"/>
              <a:buNone/>
            </a:pPr>
            <a:r>
              <a:rPr lang="en-GB" altLang="en-US" sz="2400" b="1" dirty="0">
                <a:solidFill>
                  <a:srgbClr val="FF0000"/>
                </a:solidFill>
              </a:rPr>
              <a:t>8</a:t>
            </a:r>
            <a:r>
              <a:rPr lang="en-GB" altLang="en-US" sz="2400" dirty="0"/>
              <a:t> Towards governance for health equity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15" y="5852160"/>
            <a:ext cx="830270" cy="11141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69" y="5852160"/>
            <a:ext cx="1596044" cy="889462"/>
          </a:xfrm>
          <a:prstGeom prst="rect">
            <a:avLst/>
          </a:prstGeom>
        </p:spPr>
      </p:pic>
    </p:spTree>
    <p:extLst>
      <p:ext uri="{BB962C8B-B14F-4D97-AF65-F5344CB8AC3E}">
        <p14:creationId xmlns:p14="http://schemas.microsoft.com/office/powerpoint/2010/main" val="411187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2204856388"/>
              </p:ext>
            </p:extLst>
          </p:nvPr>
        </p:nvGraphicFramePr>
        <p:xfrm>
          <a:off x="460375" y="74181"/>
          <a:ext cx="8683625" cy="6121400"/>
        </p:xfrm>
        <a:graphic>
          <a:graphicData uri="http://schemas.openxmlformats.org/presentationml/2006/ole">
            <mc:AlternateContent xmlns:mc="http://schemas.openxmlformats.org/markup-compatibility/2006">
              <mc:Choice xmlns:v="urn:schemas-microsoft-com:vml" Requires="v">
                <p:oleObj spid="_x0000_s1026" name="Slide" r:id="rId4" imgW="1604840" imgH="1203896" progId="PowerPoint.Slide.8">
                  <p:embed/>
                </p:oleObj>
              </mc:Choice>
              <mc:Fallback>
                <p:oleObj name="Slide" r:id="rId4" imgW="1604840" imgH="1203896" progId="PowerPoint.Slide.8">
                  <p:embed/>
                  <p:pic>
                    <p:nvPicPr>
                      <p:cNvPr id="17410" name="Object 2"/>
                      <p:cNvPicPr>
                        <a:picLocks noChangeAspect="1" noChangeArrowheads="1"/>
                      </p:cNvPicPr>
                      <p:nvPr/>
                    </p:nvPicPr>
                    <p:blipFill>
                      <a:blip r:embed="rId5"/>
                      <a:srcRect/>
                      <a:stretch>
                        <a:fillRect/>
                      </a:stretch>
                    </p:blipFill>
                    <p:spPr bwMode="auto">
                      <a:xfrm>
                        <a:off x="460375" y="74181"/>
                        <a:ext cx="86836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1" name="Title 1"/>
          <p:cNvSpPr>
            <a:spLocks noGrp="1"/>
          </p:cNvSpPr>
          <p:nvPr>
            <p:ph type="title"/>
          </p:nvPr>
        </p:nvSpPr>
        <p:spPr>
          <a:xfrm>
            <a:off x="570087" y="74181"/>
            <a:ext cx="7886700" cy="1325563"/>
          </a:xfrm>
        </p:spPr>
        <p:txBody>
          <a:bodyPr>
            <a:normAutofit/>
          </a:bodyPr>
          <a:lstStyle/>
          <a:p>
            <a:r>
              <a:rPr lang="en-GB" altLang="en-US" sz="3600" b="1" dirty="0">
                <a:latin typeface="FreeSans" panose="020B0504020202020204" pitchFamily="34" charset="0"/>
                <a:ea typeface="FreeSans" panose="020B0504020202020204" pitchFamily="34" charset="0"/>
                <a:cs typeface="FreeSans" panose="020B0504020202020204" pitchFamily="34" charset="0"/>
              </a:rPr>
              <a:t>SPECTRUM Team</a:t>
            </a:r>
          </a:p>
        </p:txBody>
      </p:sp>
      <p:sp>
        <p:nvSpPr>
          <p:cNvPr id="17412" name="TextBox 3"/>
          <p:cNvSpPr txBox="1">
            <a:spLocks noChangeArrowheads="1"/>
          </p:cNvSpPr>
          <p:nvPr/>
        </p:nvSpPr>
        <p:spPr bwMode="auto">
          <a:xfrm>
            <a:off x="460375" y="1158675"/>
            <a:ext cx="31355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GB" altLang="en-US" sz="1800" b="1" dirty="0"/>
              <a:t>10 UK Universities </a:t>
            </a:r>
          </a:p>
          <a:p>
            <a:pPr>
              <a:spcBef>
                <a:spcPct val="0"/>
              </a:spcBef>
              <a:buFontTx/>
              <a:buNone/>
            </a:pPr>
            <a:r>
              <a:rPr lang="en-GB" altLang="en-US" sz="1800" b="1" dirty="0"/>
              <a:t>partners and </a:t>
            </a:r>
          </a:p>
          <a:p>
            <a:pPr>
              <a:spcBef>
                <a:spcPct val="0"/>
              </a:spcBef>
              <a:buFontTx/>
              <a:buNone/>
            </a:pPr>
            <a:r>
              <a:rPr lang="en-GB" altLang="en-US" sz="1800" b="1" dirty="0"/>
              <a:t>collaborators</a:t>
            </a:r>
          </a:p>
          <a:p>
            <a:pPr>
              <a:spcBef>
                <a:spcPct val="0"/>
              </a:spcBef>
              <a:buFontTx/>
              <a:buNone/>
            </a:pPr>
            <a:endParaRPr lang="en-GB" altLang="en-US" sz="1800" dirty="0"/>
          </a:p>
          <a:p>
            <a:pPr>
              <a:spcBef>
                <a:spcPct val="0"/>
              </a:spcBef>
              <a:buFontTx/>
              <a:buNone/>
            </a:pPr>
            <a:r>
              <a:rPr lang="en-GB" altLang="en-US" sz="1800" dirty="0"/>
              <a:t>Alcohol Health Alliance</a:t>
            </a:r>
          </a:p>
          <a:p>
            <a:pPr>
              <a:spcBef>
                <a:spcPct val="0"/>
              </a:spcBef>
              <a:buFontTx/>
              <a:buNone/>
            </a:pPr>
            <a:r>
              <a:rPr lang="en-GB" altLang="en-US" sz="1800" dirty="0" err="1"/>
              <a:t>Smokefree</a:t>
            </a:r>
            <a:r>
              <a:rPr lang="en-GB" altLang="en-US" sz="1800" dirty="0"/>
              <a:t> Action Coalition</a:t>
            </a:r>
          </a:p>
          <a:p>
            <a:pPr>
              <a:spcBef>
                <a:spcPct val="0"/>
              </a:spcBef>
              <a:buFontTx/>
              <a:buNone/>
            </a:pPr>
            <a:r>
              <a:rPr lang="en-GB" altLang="en-US" sz="1800" dirty="0"/>
              <a:t>Obesity Health Alliance</a:t>
            </a:r>
          </a:p>
          <a:p>
            <a:pPr>
              <a:spcBef>
                <a:spcPct val="0"/>
              </a:spcBef>
              <a:buFontTx/>
              <a:buNone/>
            </a:pPr>
            <a:r>
              <a:rPr lang="en-GB" altLang="en-US" sz="1800" dirty="0"/>
              <a:t>Public Health England</a:t>
            </a:r>
          </a:p>
          <a:p>
            <a:pPr>
              <a:spcBef>
                <a:spcPct val="0"/>
              </a:spcBef>
              <a:buFontTx/>
              <a:buNone/>
            </a:pPr>
            <a:r>
              <a:rPr lang="en-GB" altLang="en-US" sz="1800" dirty="0"/>
              <a:t>Health Scotland</a:t>
            </a:r>
          </a:p>
          <a:p>
            <a:pPr>
              <a:spcBef>
                <a:spcPct val="0"/>
              </a:spcBef>
              <a:buFontTx/>
              <a:buNone/>
            </a:pPr>
            <a:r>
              <a:rPr lang="en-GB" altLang="en-US" sz="1800" dirty="0"/>
              <a:t>Public Health Wales</a:t>
            </a:r>
          </a:p>
          <a:p>
            <a:pPr>
              <a:spcBef>
                <a:spcPct val="0"/>
              </a:spcBef>
              <a:buFontTx/>
              <a:buNone/>
            </a:pPr>
            <a:r>
              <a:rPr lang="en-GB" altLang="en-US" sz="1800" dirty="0"/>
              <a:t>Poverty Alliance</a:t>
            </a:r>
          </a:p>
          <a:p>
            <a:pPr>
              <a:spcBef>
                <a:spcPct val="0"/>
              </a:spcBef>
              <a:buFontTx/>
              <a:buNone/>
            </a:pPr>
            <a:r>
              <a:rPr lang="en-GB" altLang="en-US" sz="1800" dirty="0"/>
              <a:t>NCD Alliance </a:t>
            </a:r>
          </a:p>
          <a:p>
            <a:pPr>
              <a:spcBef>
                <a:spcPct val="0"/>
              </a:spcBef>
              <a:buFontTx/>
              <a:buNone/>
            </a:pPr>
            <a:r>
              <a:rPr lang="en-GB" altLang="en-US" sz="1800" dirty="0" err="1"/>
              <a:t>Sandtable</a:t>
            </a:r>
            <a:endParaRPr lang="en-GB" altLang="en-US" sz="1800" dirty="0"/>
          </a:p>
          <a:p>
            <a:pPr>
              <a:spcBef>
                <a:spcPct val="0"/>
              </a:spcBef>
              <a:buFontTx/>
              <a:buNone/>
            </a:pPr>
            <a:r>
              <a:rPr lang="en-GB" altLang="en-US" sz="1800" dirty="0"/>
              <a:t>The Retail Data Partnership</a:t>
            </a:r>
          </a:p>
          <a:p>
            <a:pPr>
              <a:spcBef>
                <a:spcPct val="0"/>
              </a:spcBef>
              <a:buFontTx/>
              <a:buNone/>
            </a:pPr>
            <a:r>
              <a:rPr lang="en-GB" altLang="en-US" sz="1800" dirty="0"/>
              <a:t>Professor Sharon Friel (Australia)</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7353" y="5852160"/>
            <a:ext cx="830270" cy="111411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069" y="5852160"/>
            <a:ext cx="1596044" cy="889462"/>
          </a:xfrm>
          <a:prstGeom prst="rect">
            <a:avLst/>
          </a:prstGeom>
        </p:spPr>
      </p:pic>
    </p:spTree>
    <p:extLst>
      <p:ext uri="{BB962C8B-B14F-4D97-AF65-F5344CB8AC3E}">
        <p14:creationId xmlns:p14="http://schemas.microsoft.com/office/powerpoint/2010/main" val="36034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97" y="132369"/>
            <a:ext cx="7886700" cy="1325563"/>
          </a:xfrm>
        </p:spPr>
        <p:txBody>
          <a:bodyPr>
            <a:normAutofit/>
          </a:bodyPr>
          <a:lstStyle/>
          <a:p>
            <a:r>
              <a:rPr lang="en-GB" sz="3600" b="1" dirty="0">
                <a:latin typeface="FreeSans" panose="020B0504020202020204" pitchFamily="34" charset="0"/>
                <a:ea typeface="FreeSans" panose="020B0504020202020204" pitchFamily="34" charset="0"/>
                <a:cs typeface="FreeSans" panose="020B0504020202020204" pitchFamily="34" charset="0"/>
              </a:rPr>
              <a:t>Co-production</a:t>
            </a:r>
            <a:r>
              <a:rPr lang="en-GB" sz="3600" dirty="0"/>
              <a:t> </a:t>
            </a:r>
          </a:p>
        </p:txBody>
      </p:sp>
      <p:sp>
        <p:nvSpPr>
          <p:cNvPr id="3" name="Content Placeholder 2"/>
          <p:cNvSpPr>
            <a:spLocks noGrp="1"/>
          </p:cNvSpPr>
          <p:nvPr>
            <p:ph idx="1"/>
          </p:nvPr>
        </p:nvSpPr>
        <p:spPr>
          <a:xfrm>
            <a:off x="528897" y="1567930"/>
            <a:ext cx="7886700" cy="4351338"/>
          </a:xfrm>
        </p:spPr>
        <p:txBody>
          <a:bodyPr>
            <a:normAutofit fontScale="92500" lnSpcReduction="20000"/>
          </a:bodyPr>
          <a:lstStyle/>
          <a:p>
            <a:r>
              <a:rPr lang="en-GB" dirty="0"/>
              <a:t>UKPRP provides a unique opportunity to embed research users within a research consortium</a:t>
            </a:r>
          </a:p>
          <a:p>
            <a:r>
              <a:rPr lang="en-GB" dirty="0"/>
              <a:t>Our partners are full members of our Strategic Management Group and contribute to design, implementation, outputs and impact for studies across WPs in line with their areas of expertise</a:t>
            </a:r>
          </a:p>
          <a:p>
            <a:r>
              <a:rPr lang="en-GB" dirty="0"/>
              <a:t>Commercial partners will contribute to research in WPs 3 and 5 in particular </a:t>
            </a:r>
          </a:p>
          <a:p>
            <a:r>
              <a:rPr lang="en-GB" dirty="0"/>
              <a:t>Key mechanisms  - secondments, CPD/evidence exchange events, stakeholder events in Edinburgh/Cardiff/London, proactive outreach to new partners, impact group and strategic plans (more later) will support co-production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728" y="5852160"/>
            <a:ext cx="830270" cy="11141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69" y="5852160"/>
            <a:ext cx="1596044" cy="889462"/>
          </a:xfrm>
          <a:prstGeom prst="rect">
            <a:avLst/>
          </a:prstGeom>
        </p:spPr>
      </p:pic>
    </p:spTree>
    <p:extLst>
      <p:ext uri="{BB962C8B-B14F-4D97-AF65-F5344CB8AC3E}">
        <p14:creationId xmlns:p14="http://schemas.microsoft.com/office/powerpoint/2010/main" val="395486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7956"/>
            <a:ext cx="7886700" cy="1325563"/>
          </a:xfrm>
        </p:spPr>
        <p:txBody>
          <a:bodyPr>
            <a:normAutofit/>
          </a:bodyPr>
          <a:lstStyle/>
          <a:p>
            <a:r>
              <a:rPr lang="en-GB" sz="3600" b="1" dirty="0">
                <a:latin typeface="FreeSans" panose="020B0504020202020204"/>
              </a:rPr>
              <a:t>Management  &amp; Governance Structure </a:t>
            </a:r>
          </a:p>
        </p:txBody>
      </p:sp>
      <p:sp>
        <p:nvSpPr>
          <p:cNvPr id="3" name="Content Placeholder 2"/>
          <p:cNvSpPr>
            <a:spLocks noGrp="1"/>
          </p:cNvSpPr>
          <p:nvPr>
            <p:ph idx="1"/>
          </p:nvPr>
        </p:nvSpPr>
        <p:spPr>
          <a:xfrm>
            <a:off x="525780" y="1782129"/>
            <a:ext cx="7886700" cy="4351338"/>
          </a:xfrm>
        </p:spPr>
        <p:txBody>
          <a:bodyPr>
            <a:normAutofit fontScale="92500" lnSpcReduction="20000"/>
          </a:bodyPr>
          <a:lstStyle/>
          <a:p>
            <a:r>
              <a:rPr lang="en-GB" dirty="0"/>
              <a:t>Core Management Group – Directors + Consortium Manager </a:t>
            </a:r>
          </a:p>
          <a:p>
            <a:r>
              <a:rPr lang="en-GB" dirty="0"/>
              <a:t>Strategic Management Group – Directors, Consortium Manager, WP leads, other co-investigators, Partner organisation representatives  - 3 meetings per year</a:t>
            </a:r>
          </a:p>
          <a:p>
            <a:r>
              <a:rPr lang="en-GB" dirty="0"/>
              <a:t>WP groups to be chaired by WP leads </a:t>
            </a:r>
          </a:p>
          <a:p>
            <a:r>
              <a:rPr lang="en-GB" dirty="0"/>
              <a:t>Impact group – NF chair, Consortium Manager, </a:t>
            </a:r>
            <a:r>
              <a:rPr lang="en-GB" dirty="0" err="1"/>
              <a:t>Comms</a:t>
            </a:r>
            <a:r>
              <a:rPr lang="en-GB" dirty="0"/>
              <a:t> officer, Knowledge Brokers, WP reps, public engagement reps</a:t>
            </a:r>
          </a:p>
          <a:p>
            <a:r>
              <a:rPr lang="en-GB" dirty="0"/>
              <a:t>International Advisory Board - 2 meetings year one then annually</a:t>
            </a:r>
          </a:p>
        </p:txBody>
      </p:sp>
    </p:spTree>
    <p:extLst>
      <p:ext uri="{BB962C8B-B14F-4D97-AF65-F5344CB8AC3E}">
        <p14:creationId xmlns:p14="http://schemas.microsoft.com/office/powerpoint/2010/main" val="318759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3627"/>
            <a:ext cx="7886700" cy="1325563"/>
          </a:xfrm>
        </p:spPr>
        <p:txBody>
          <a:bodyPr>
            <a:normAutofit/>
          </a:bodyPr>
          <a:lstStyle/>
          <a:p>
            <a:r>
              <a:rPr lang="en-GB" sz="3600" b="1" dirty="0">
                <a:latin typeface="FreeSans" panose="020B0504020202020204" pitchFamily="34" charset="0"/>
                <a:ea typeface="FreeSans" panose="020B0504020202020204" pitchFamily="34" charset="0"/>
                <a:cs typeface="FreeSans" panose="020B0504020202020204" pitchFamily="34" charset="0"/>
              </a:rPr>
              <a:t>Outputs</a:t>
            </a:r>
          </a:p>
        </p:txBody>
      </p:sp>
      <p:sp>
        <p:nvSpPr>
          <p:cNvPr id="3" name="Content Placeholder 2"/>
          <p:cNvSpPr>
            <a:spLocks noGrp="1"/>
          </p:cNvSpPr>
          <p:nvPr>
            <p:ph idx="1"/>
          </p:nvPr>
        </p:nvSpPr>
        <p:spPr>
          <a:xfrm>
            <a:off x="628650" y="1462089"/>
            <a:ext cx="7886700" cy="4351338"/>
          </a:xfrm>
        </p:spPr>
        <p:txBody>
          <a:bodyPr>
            <a:normAutofit lnSpcReduction="10000"/>
          </a:bodyPr>
          <a:lstStyle/>
          <a:p>
            <a:r>
              <a:rPr lang="en-GB" dirty="0"/>
              <a:t>New conceptual models </a:t>
            </a:r>
          </a:p>
          <a:p>
            <a:r>
              <a:rPr lang="en-GB" dirty="0"/>
              <a:t>New analytic frameworks</a:t>
            </a:r>
          </a:p>
          <a:p>
            <a:r>
              <a:rPr lang="en-GB" dirty="0"/>
              <a:t>Consensus principles and guidance</a:t>
            </a:r>
          </a:p>
          <a:p>
            <a:r>
              <a:rPr lang="en-GB" dirty="0"/>
              <a:t>Open access websites</a:t>
            </a:r>
          </a:p>
          <a:p>
            <a:r>
              <a:rPr lang="en-GB" dirty="0"/>
              <a:t>Publicly accessible mapping platform</a:t>
            </a:r>
          </a:p>
          <a:p>
            <a:r>
              <a:rPr lang="en-GB" dirty="0"/>
              <a:t>Briefing papers, infographics, animations</a:t>
            </a:r>
          </a:p>
          <a:p>
            <a:r>
              <a:rPr lang="en-GB" dirty="0"/>
              <a:t>Co-designed campaign messaging</a:t>
            </a:r>
          </a:p>
          <a:p>
            <a:r>
              <a:rPr lang="en-GB" dirty="0"/>
              <a:t>Independent obesity strategy for the UK </a:t>
            </a:r>
          </a:p>
          <a:p>
            <a:r>
              <a:rPr lang="en-GB" dirty="0"/>
              <a:t>Journal articles and other publications </a:t>
            </a:r>
          </a:p>
        </p:txBody>
      </p:sp>
      <p:pic>
        <p:nvPicPr>
          <p:cNvPr id="4" name="Picture 3"/>
          <p:cNvPicPr>
            <a:picLocks noChangeAspect="1"/>
          </p:cNvPicPr>
          <p:nvPr/>
        </p:nvPicPr>
        <p:blipFill>
          <a:blip r:embed="rId2"/>
          <a:stretch>
            <a:fillRect/>
          </a:stretch>
        </p:blipFill>
        <p:spPr>
          <a:xfrm>
            <a:off x="129021" y="5944133"/>
            <a:ext cx="1334020" cy="8321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728" y="5933927"/>
            <a:ext cx="830270" cy="11141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190" y="564319"/>
            <a:ext cx="2261415" cy="1795539"/>
          </a:xfrm>
          <a:prstGeom prst="rect">
            <a:avLst/>
          </a:prstGeom>
        </p:spPr>
      </p:pic>
    </p:spTree>
    <p:extLst>
      <p:ext uri="{BB962C8B-B14F-4D97-AF65-F5344CB8AC3E}">
        <p14:creationId xmlns:p14="http://schemas.microsoft.com/office/powerpoint/2010/main" val="17331986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646</Words>
  <Application>Microsoft Office PowerPoint</Application>
  <PresentationFormat>On-screen Show (4:3)</PresentationFormat>
  <Paragraphs>80</Paragraphs>
  <Slides>12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Calibri Light</vt:lpstr>
      <vt:lpstr>FreeSans</vt:lpstr>
      <vt:lpstr>Office Theme</vt:lpstr>
      <vt:lpstr>Slide</vt:lpstr>
      <vt:lpstr>PowerPoint Presentation</vt:lpstr>
      <vt:lpstr>PowerPoint Presentation</vt:lpstr>
      <vt:lpstr>SPECTRUM’s Vision</vt:lpstr>
      <vt:lpstr>Rationale</vt:lpstr>
      <vt:lpstr>Research Programme:  Work Packages</vt:lpstr>
      <vt:lpstr>SPECTRUM Team</vt:lpstr>
      <vt:lpstr>Co-production </vt:lpstr>
      <vt:lpstr>Management  &amp; Governance Structure </vt:lpstr>
      <vt:lpstr>Outputs</vt:lpstr>
      <vt:lpstr>Opportunities &amp; Challenges </vt:lpstr>
      <vt:lpstr>Priorities for first few months </vt:lpstr>
      <vt:lpstr>Thank You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2019-10-01T14:11:11Z</dcterms:created>
  <dcterms:modified xsi:type="dcterms:W3CDTF">2019-10-01T14:11:20Z</dcterms:modified>
</cp:coreProperties>
</file>