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Lst>
  <p:sldSz cx="12192000" cy="6858000"/>
  <p:notesSz cx="6797675" cy="9926638"/>
  <p:embeddedFontLst>
    <p:embeddedFont>
      <p:font typeface="Calibri" panose="020F0502020204030204" pitchFamily="34" charset="0"/>
      <p:regular r:id="rId15"/>
      <p:bold r:id="rId16"/>
      <p:italic r:id="rId17"/>
      <p:boldItalic r:id="rId18"/>
    </p:embeddedFont>
    <p:embeddedFont>
      <p:font typeface="Gill Sans" panose="020B0604020202020204" charset="0"/>
      <p:regular r:id="rId19"/>
      <p:bold r:id="rId20"/>
    </p:embeddedFont>
    <p:embeddedFont>
      <p:font typeface="Lato" panose="020B0604020202020204" charset="0"/>
      <p:regular r:id="rId21"/>
      <p:bold r:id="rId22"/>
      <p:italic r:id="rId23"/>
      <p:boldItalic r:id="rId24"/>
    </p:embeddedFont>
    <p:embeddedFont>
      <p:font typeface="Lato Light" panose="020F0302020204030203"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28">
          <p15:clr>
            <a:srgbClr val="A4A3A4"/>
          </p15:clr>
        </p15:guide>
        <p15:guide id="4" pos="715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0" roundtripDataSignature="AMtx7mhNGQY+LzOO3+f3spPlsQ+wE6SQi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8" y="96"/>
      </p:cViewPr>
      <p:guideLst>
        <p:guide orient="horz" pos="2160"/>
        <p:guide pos="3840"/>
        <p:guide pos="528"/>
        <p:guide pos="715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659" cy="49805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1"/>
            <a:ext cx="2945659" cy="49805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1: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2: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3: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3: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8:notes"/>
          <p:cNvSpPr txBox="1">
            <a:spLocks noGrp="1"/>
          </p:cNvSpPr>
          <p:nvPr>
            <p:ph type="sldNum" idx="12"/>
          </p:nvPr>
        </p:nvSpPr>
        <p:spPr>
          <a:xfrm>
            <a:off x="3850443" y="9428584"/>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9: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sp>
        <p:nvSpPr>
          <p:cNvPr id="16" name="Google Shape;16;p15"/>
          <p:cNvSpPr/>
          <p:nvPr/>
        </p:nvSpPr>
        <p:spPr>
          <a:xfrm>
            <a:off x="11097657" y="6311708"/>
            <a:ext cx="432655" cy="432654"/>
          </a:xfrm>
          <a:prstGeom prst="ellipse">
            <a:avLst/>
          </a:prstGeom>
          <a:solidFill>
            <a:schemeClr val="accent2"/>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Lato Light"/>
              <a:ea typeface="Lato Light"/>
              <a:cs typeface="Lato Light"/>
              <a:sym typeface="Lato Light"/>
            </a:endParaRPr>
          </a:p>
        </p:txBody>
      </p:sp>
      <p:sp>
        <p:nvSpPr>
          <p:cNvPr id="17" name="Google Shape;17;p15"/>
          <p:cNvSpPr txBox="1"/>
          <p:nvPr/>
        </p:nvSpPr>
        <p:spPr>
          <a:xfrm>
            <a:off x="11111768" y="6374167"/>
            <a:ext cx="402602" cy="30774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Lato"/>
                <a:ea typeface="Lato"/>
                <a:cs typeface="Lato"/>
                <a:sym typeface="Lato"/>
              </a:rPr>
              <a:t>‹#›</a:t>
            </a:fld>
            <a:endParaRPr sz="1400" b="1" i="0" u="none" strike="noStrike" cap="none">
              <a:solidFill>
                <a:schemeClr val="lt1"/>
              </a:solidFill>
              <a:latin typeface="Lato"/>
              <a:ea typeface="Lato"/>
              <a:cs typeface="Lato"/>
              <a:sym typeface="Lato"/>
            </a:endParaRPr>
          </a:p>
        </p:txBody>
      </p:sp>
      <p:pic>
        <p:nvPicPr>
          <p:cNvPr id="18" name="Google Shape;18;p15"/>
          <p:cNvPicPr preferRelativeResize="0"/>
          <p:nvPr/>
        </p:nvPicPr>
        <p:blipFill rotWithShape="1">
          <a:blip r:embed="rId2">
            <a:alphaModFix/>
          </a:blip>
          <a:srcRect/>
          <a:stretch/>
        </p:blipFill>
        <p:spPr>
          <a:xfrm>
            <a:off x="257699" y="6019857"/>
            <a:ext cx="1435332" cy="5837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ato Light"/>
                <a:ea typeface="Lato Light"/>
                <a:cs typeface="Lato Light"/>
                <a:sym typeface="Lato Light"/>
              </a:defRPr>
            </a:lvl9pPr>
          </a:lstStyle>
          <a:p>
            <a:endParaRPr/>
          </a:p>
        </p:txBody>
      </p:sp>
      <p:sp>
        <p:nvSpPr>
          <p:cNvPr id="75" name="Google Shape;75;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7"/>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21"/>
          <p:cNvSpPr/>
          <p:nvPr/>
        </p:nvSpPr>
        <p:spPr>
          <a:xfrm>
            <a:off x="11097658" y="6311708"/>
            <a:ext cx="432655" cy="432654"/>
          </a:xfrm>
          <a:prstGeom prst="ellipse">
            <a:avLst/>
          </a:prstGeom>
          <a:solidFill>
            <a:schemeClr val="accent2"/>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55" name="Google Shape;55;p21"/>
          <p:cNvSpPr txBox="1"/>
          <p:nvPr/>
        </p:nvSpPr>
        <p:spPr>
          <a:xfrm>
            <a:off x="11111770" y="6374167"/>
            <a:ext cx="402602" cy="30774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fld id="{00000000-1234-1234-1234-123412341234}" type="slidenum">
              <a:rPr lang="en-GB" sz="1400" b="1">
                <a:solidFill>
                  <a:schemeClr val="lt1"/>
                </a:solidFill>
                <a:latin typeface="Lato"/>
                <a:ea typeface="Lato"/>
                <a:cs typeface="Lato"/>
                <a:sym typeface="Lato"/>
              </a:rPr>
              <a:t>‹#›</a:t>
            </a:fld>
            <a:endParaRPr sz="1400" b="1">
              <a:solidFill>
                <a:schemeClr val="lt1"/>
              </a:solidFill>
              <a:latin typeface="Lato"/>
              <a:ea typeface="Lato"/>
              <a:cs typeface="Lato"/>
              <a:sym typeface="Lato"/>
            </a:endParaRPr>
          </a:p>
        </p:txBody>
      </p:sp>
      <p:pic>
        <p:nvPicPr>
          <p:cNvPr id="56" name="Google Shape;56;p21"/>
          <p:cNvPicPr preferRelativeResize="0"/>
          <p:nvPr/>
        </p:nvPicPr>
        <p:blipFill rotWithShape="1">
          <a:blip r:embed="rId2">
            <a:alphaModFix/>
          </a:blip>
          <a:srcRect/>
          <a:stretch/>
        </p:blipFill>
        <p:spPr>
          <a:xfrm>
            <a:off x="254372" y="6019857"/>
            <a:ext cx="1441993" cy="583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7"/>
        <p:cNvGrpSpPr/>
        <p:nvPr/>
      </p:nvGrpSpPr>
      <p:grpSpPr>
        <a:xfrm>
          <a:off x="0" y="0"/>
          <a:ext cx="0" cy="0"/>
          <a:chOff x="0" y="0"/>
          <a:chExt cx="0" cy="0"/>
        </a:xfrm>
      </p:grpSpPr>
      <p:sp>
        <p:nvSpPr>
          <p:cNvPr id="58" name="Google Shape;58;p22"/>
          <p:cNvSpPr/>
          <p:nvPr/>
        </p:nvSpPr>
        <p:spPr>
          <a:xfrm>
            <a:off x="11097658" y="6311708"/>
            <a:ext cx="432655" cy="432654"/>
          </a:xfrm>
          <a:prstGeom prst="ellipse">
            <a:avLst/>
          </a:prstGeom>
          <a:solidFill>
            <a:schemeClr val="accent2"/>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900">
              <a:solidFill>
                <a:schemeClr val="lt1"/>
              </a:solidFill>
              <a:latin typeface="Lato Light"/>
              <a:ea typeface="Lato Light"/>
              <a:cs typeface="Lato Light"/>
              <a:sym typeface="Lato Light"/>
            </a:endParaRPr>
          </a:p>
        </p:txBody>
      </p:sp>
      <p:sp>
        <p:nvSpPr>
          <p:cNvPr id="59" name="Google Shape;59;p22"/>
          <p:cNvSpPr txBox="1"/>
          <p:nvPr/>
        </p:nvSpPr>
        <p:spPr>
          <a:xfrm>
            <a:off x="11111770" y="6374167"/>
            <a:ext cx="402602" cy="30774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fld id="{00000000-1234-1234-1234-123412341234}" type="slidenum">
              <a:rPr lang="en-GB" sz="1400" b="1">
                <a:solidFill>
                  <a:schemeClr val="lt1"/>
                </a:solidFill>
                <a:latin typeface="Lato"/>
                <a:ea typeface="Lato"/>
                <a:cs typeface="Lato"/>
                <a:sym typeface="Lato"/>
              </a:rPr>
              <a:t>‹#›</a:t>
            </a:fld>
            <a:endParaRPr sz="1400" b="1">
              <a:solidFill>
                <a:schemeClr val="lt1"/>
              </a:solidFill>
              <a:latin typeface="Lato"/>
              <a:ea typeface="Lato"/>
              <a:cs typeface="Lato"/>
              <a:sym typeface="Lato"/>
            </a:endParaRPr>
          </a:p>
        </p:txBody>
      </p:sp>
      <p:pic>
        <p:nvPicPr>
          <p:cNvPr id="60" name="Google Shape;60;p22"/>
          <p:cNvPicPr preferRelativeResize="0"/>
          <p:nvPr/>
        </p:nvPicPr>
        <p:blipFill rotWithShape="1">
          <a:blip r:embed="rId2">
            <a:alphaModFix/>
          </a:blip>
          <a:srcRect/>
          <a:stretch/>
        </p:blipFill>
        <p:spPr>
          <a:xfrm>
            <a:off x="254372" y="6019857"/>
            <a:ext cx="1441993" cy="5837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2" name="Google Shape;12;p1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 name="Google Shape;13;p1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4" name="Google Shape;14;p1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ato Light"/>
                <a:ea typeface="Lato Light"/>
                <a:cs typeface="Lato Light"/>
                <a:sym typeface="Lato Light"/>
              </a:defRPr>
            </a:lvl1pPr>
            <a:lvl2pPr marL="0" marR="0" lvl="1" indent="0" algn="r" rtl="0">
              <a:spcBef>
                <a:spcPts val="0"/>
              </a:spcBef>
              <a:buNone/>
              <a:defRPr sz="1200" b="0" i="0" u="none" strike="noStrike" cap="none">
                <a:solidFill>
                  <a:srgbClr val="888888"/>
                </a:solidFill>
                <a:latin typeface="Lato Light"/>
                <a:ea typeface="Lato Light"/>
                <a:cs typeface="Lato Light"/>
                <a:sym typeface="Lato Light"/>
              </a:defRPr>
            </a:lvl2pPr>
            <a:lvl3pPr marL="0" marR="0" lvl="2" indent="0" algn="r" rtl="0">
              <a:spcBef>
                <a:spcPts val="0"/>
              </a:spcBef>
              <a:buNone/>
              <a:defRPr sz="1200" b="0" i="0" u="none" strike="noStrike" cap="none">
                <a:solidFill>
                  <a:srgbClr val="888888"/>
                </a:solidFill>
                <a:latin typeface="Lato Light"/>
                <a:ea typeface="Lato Light"/>
                <a:cs typeface="Lato Light"/>
                <a:sym typeface="Lato Light"/>
              </a:defRPr>
            </a:lvl3pPr>
            <a:lvl4pPr marL="0" marR="0" lvl="3" indent="0" algn="r" rtl="0">
              <a:spcBef>
                <a:spcPts val="0"/>
              </a:spcBef>
              <a:buNone/>
              <a:defRPr sz="1200" b="0" i="0" u="none" strike="noStrike" cap="none">
                <a:solidFill>
                  <a:srgbClr val="888888"/>
                </a:solidFill>
                <a:latin typeface="Lato Light"/>
                <a:ea typeface="Lato Light"/>
                <a:cs typeface="Lato Light"/>
                <a:sym typeface="Lato Light"/>
              </a:defRPr>
            </a:lvl4pPr>
            <a:lvl5pPr marL="0" marR="0" lvl="4" indent="0" algn="r" rtl="0">
              <a:spcBef>
                <a:spcPts val="0"/>
              </a:spcBef>
              <a:buNone/>
              <a:defRPr sz="1200" b="0" i="0" u="none" strike="noStrike" cap="none">
                <a:solidFill>
                  <a:srgbClr val="888888"/>
                </a:solidFill>
                <a:latin typeface="Lato Light"/>
                <a:ea typeface="Lato Light"/>
                <a:cs typeface="Lato Light"/>
                <a:sym typeface="Lato Light"/>
              </a:defRPr>
            </a:lvl5pPr>
            <a:lvl6pPr marL="0" marR="0" lvl="5" indent="0" algn="r" rtl="0">
              <a:spcBef>
                <a:spcPts val="0"/>
              </a:spcBef>
              <a:buNone/>
              <a:defRPr sz="1200" b="0" i="0" u="none" strike="noStrike" cap="none">
                <a:solidFill>
                  <a:srgbClr val="888888"/>
                </a:solidFill>
                <a:latin typeface="Lato Light"/>
                <a:ea typeface="Lato Light"/>
                <a:cs typeface="Lato Light"/>
                <a:sym typeface="Lato Light"/>
              </a:defRPr>
            </a:lvl6pPr>
            <a:lvl7pPr marL="0" marR="0" lvl="6" indent="0" algn="r" rtl="0">
              <a:spcBef>
                <a:spcPts val="0"/>
              </a:spcBef>
              <a:buNone/>
              <a:defRPr sz="1200" b="0" i="0" u="none" strike="noStrike" cap="none">
                <a:solidFill>
                  <a:srgbClr val="888888"/>
                </a:solidFill>
                <a:latin typeface="Lato Light"/>
                <a:ea typeface="Lato Light"/>
                <a:cs typeface="Lato Light"/>
                <a:sym typeface="Lato Light"/>
              </a:defRPr>
            </a:lvl7pPr>
            <a:lvl8pPr marL="0" marR="0" lvl="7" indent="0" algn="r" rtl="0">
              <a:spcBef>
                <a:spcPts val="0"/>
              </a:spcBef>
              <a:buNone/>
              <a:defRPr sz="1200" b="0" i="0" u="none" strike="noStrike" cap="none">
                <a:solidFill>
                  <a:srgbClr val="888888"/>
                </a:solidFill>
                <a:latin typeface="Lato Light"/>
                <a:ea typeface="Lato Light"/>
                <a:cs typeface="Lato Light"/>
                <a:sym typeface="Lato Light"/>
              </a:defRPr>
            </a:lvl8pPr>
            <a:lvl9pPr marL="0" marR="0" lvl="8" indent="0" algn="r" rtl="0">
              <a:spcBef>
                <a:spcPts val="0"/>
              </a:spcBef>
              <a:buNone/>
              <a:defRPr sz="1200" b="0" i="0" u="none" strike="noStrike" cap="none">
                <a:solidFill>
                  <a:srgbClr val="888888"/>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hyperlink" Target="mailto:p.meier@sheffield.ac.uk"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8.jp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t="9454" r="1173" b="4352"/>
          <a:stretch/>
        </p:blipFill>
        <p:spPr>
          <a:xfrm>
            <a:off x="1" y="506069"/>
            <a:ext cx="12192000" cy="6351931"/>
          </a:xfrm>
          <a:prstGeom prst="rect">
            <a:avLst/>
          </a:prstGeom>
          <a:noFill/>
          <a:ln>
            <a:noFill/>
          </a:ln>
        </p:spPr>
      </p:pic>
      <p:sp>
        <p:nvSpPr>
          <p:cNvPr id="96" name="Google Shape;96;p1"/>
          <p:cNvSpPr/>
          <p:nvPr/>
        </p:nvSpPr>
        <p:spPr>
          <a:xfrm>
            <a:off x="1716350" y="2994240"/>
            <a:ext cx="10475650" cy="32316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chemeClr val="dk1"/>
                </a:solidFill>
                <a:latin typeface="Lato Light"/>
                <a:ea typeface="Lato Light"/>
                <a:cs typeface="Lato Light"/>
                <a:sym typeface="Lato Light"/>
              </a:rPr>
              <a:t>Health in all policies: can whole systems, cross-sectoral economic evaluation help?</a:t>
            </a:r>
            <a:endParaRPr/>
          </a:p>
          <a:p>
            <a:pPr marL="0" marR="0" lvl="0" indent="0" algn="ctr" rtl="0">
              <a:spcBef>
                <a:spcPts val="0"/>
              </a:spcBef>
              <a:spcAft>
                <a:spcPts val="0"/>
              </a:spcAft>
              <a:buNone/>
            </a:pPr>
            <a:endParaRPr sz="2400" b="1" i="0" u="none" strike="noStrike" cap="none">
              <a:solidFill>
                <a:schemeClr val="dk1"/>
              </a:solidFill>
              <a:latin typeface="Lato Light"/>
              <a:ea typeface="Lato Light"/>
              <a:cs typeface="Lato Light"/>
              <a:sym typeface="Lato Light"/>
            </a:endParaRPr>
          </a:p>
          <a:p>
            <a:pPr marL="0" marR="0" lvl="0" indent="0" algn="ctr" rtl="0">
              <a:spcBef>
                <a:spcPts val="0"/>
              </a:spcBef>
              <a:spcAft>
                <a:spcPts val="0"/>
              </a:spcAft>
              <a:buNone/>
            </a:pPr>
            <a:r>
              <a:rPr lang="en-GB" sz="2400" b="1" i="0" u="none" strike="noStrike" cap="none">
                <a:solidFill>
                  <a:schemeClr val="dk1"/>
                </a:solidFill>
                <a:latin typeface="Lato Light"/>
                <a:ea typeface="Lato Light"/>
                <a:cs typeface="Lato Light"/>
                <a:sym typeface="Lato Light"/>
              </a:rPr>
              <a:t>A brief introduction to the </a:t>
            </a:r>
            <a:endParaRPr/>
          </a:p>
          <a:p>
            <a:pPr marL="0" marR="0" lvl="0" indent="0" algn="ctr" rtl="0">
              <a:spcBef>
                <a:spcPts val="0"/>
              </a:spcBef>
              <a:spcAft>
                <a:spcPts val="0"/>
              </a:spcAft>
              <a:buNone/>
            </a:pPr>
            <a:r>
              <a:rPr lang="en-GB" sz="2400" b="1" i="0" u="none" strike="noStrike" cap="none">
                <a:solidFill>
                  <a:schemeClr val="dk1"/>
                </a:solidFill>
                <a:latin typeface="Lato Light"/>
                <a:ea typeface="Lato Light"/>
                <a:cs typeface="Lato Light"/>
                <a:sym typeface="Lato Light"/>
              </a:rPr>
              <a:t>Systems science In Public Health &amp; Health Economic Research Consortium (SIPHER)</a:t>
            </a:r>
            <a:endParaRPr/>
          </a:p>
          <a:p>
            <a:pPr marL="0" marR="0" lvl="0" indent="0" algn="ctr" rtl="0">
              <a:spcBef>
                <a:spcPts val="0"/>
              </a:spcBef>
              <a:spcAft>
                <a:spcPts val="0"/>
              </a:spcAft>
              <a:buNone/>
            </a:pPr>
            <a:endParaRPr sz="2400" b="1" i="0" u="none" strike="noStrike" cap="none">
              <a:solidFill>
                <a:schemeClr val="dk1"/>
              </a:solidFill>
              <a:latin typeface="Lato Light"/>
              <a:ea typeface="Lato Light"/>
              <a:cs typeface="Lato Light"/>
              <a:sym typeface="Lato Light"/>
            </a:endParaRPr>
          </a:p>
          <a:p>
            <a:pPr marL="0" marR="0" lvl="0" indent="0" algn="ctr" rtl="0">
              <a:spcBef>
                <a:spcPts val="0"/>
              </a:spcBef>
              <a:spcAft>
                <a:spcPts val="0"/>
              </a:spcAft>
              <a:buNone/>
            </a:pPr>
            <a:r>
              <a:rPr lang="en-GB" sz="1800" b="1" i="0" u="none" strike="noStrike" cap="none">
                <a:solidFill>
                  <a:schemeClr val="dk1"/>
                </a:solidFill>
                <a:latin typeface="Lato Light"/>
                <a:ea typeface="Lato Light"/>
                <a:cs typeface="Lato Light"/>
                <a:sym typeface="Lato Light"/>
              </a:rPr>
              <a:t>Prof Petra Meier &amp; Dr Robin Purshouse</a:t>
            </a:r>
            <a:endParaRPr/>
          </a:p>
          <a:p>
            <a:pPr marL="0" marR="0" lvl="0" indent="0" algn="ctr" rtl="0">
              <a:spcBef>
                <a:spcPts val="0"/>
              </a:spcBef>
              <a:spcAft>
                <a:spcPts val="0"/>
              </a:spcAft>
              <a:buNone/>
            </a:pPr>
            <a:r>
              <a:rPr lang="en-GB" sz="1800" b="1" i="0" u="none" strike="noStrike" cap="none">
                <a:solidFill>
                  <a:schemeClr val="dk1"/>
                </a:solidFill>
                <a:latin typeface="Lato Light"/>
                <a:ea typeface="Lato Light"/>
                <a:cs typeface="Lato Light"/>
                <a:sym typeface="Lato Light"/>
              </a:rPr>
              <a:t>University of Sheffield </a:t>
            </a:r>
            <a:endParaRPr/>
          </a:p>
        </p:txBody>
      </p:sp>
      <p:sp>
        <p:nvSpPr>
          <p:cNvPr id="97" name="Google Shape;97;p1"/>
          <p:cNvSpPr txBox="1"/>
          <p:nvPr/>
        </p:nvSpPr>
        <p:spPr>
          <a:xfrm>
            <a:off x="8744505" y="412853"/>
            <a:ext cx="3258105" cy="7678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1"/>
          <p:cNvGrpSpPr/>
          <p:nvPr/>
        </p:nvGrpSpPr>
        <p:grpSpPr>
          <a:xfrm>
            <a:off x="336341" y="46272"/>
            <a:ext cx="11243052" cy="585000"/>
            <a:chOff x="0" y="15155"/>
            <a:chExt cx="11243052" cy="585000"/>
          </a:xfrm>
        </p:grpSpPr>
        <p:sp>
          <p:nvSpPr>
            <p:cNvPr id="291" name="Google Shape;291;p11"/>
            <p:cNvSpPr/>
            <p:nvPr/>
          </p:nvSpPr>
          <p:spPr>
            <a:xfrm>
              <a:off x="0" y="15155"/>
              <a:ext cx="11243052" cy="585000"/>
            </a:xfrm>
            <a:prstGeom prst="roundRect">
              <a:avLst>
                <a:gd name="adj" fmla="val 16667"/>
              </a:avLst>
            </a:prstGeom>
            <a:solidFill>
              <a:schemeClr val="accent1"/>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txBox="1"/>
            <p:nvPr/>
          </p:nvSpPr>
          <p:spPr>
            <a:xfrm>
              <a:off x="28557" y="43712"/>
              <a:ext cx="11185938" cy="527886"/>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en-GB" sz="2500" b="1">
                  <a:solidFill>
                    <a:schemeClr val="lt1"/>
                  </a:solidFill>
                  <a:latin typeface="Lato Light"/>
                  <a:ea typeface="Lato Light"/>
                  <a:cs typeface="Lato Light"/>
                  <a:sym typeface="Lato Light"/>
                </a:rPr>
                <a:t>Who is involved?</a:t>
              </a:r>
              <a:endParaRPr sz="2500">
                <a:solidFill>
                  <a:schemeClr val="lt1"/>
                </a:solidFill>
                <a:latin typeface="Lato Light"/>
                <a:ea typeface="Lato Light"/>
                <a:cs typeface="Lato Light"/>
                <a:sym typeface="Lato Light"/>
              </a:endParaRPr>
            </a:p>
          </p:txBody>
        </p:sp>
      </p:grpSp>
      <p:sp>
        <p:nvSpPr>
          <p:cNvPr id="293" name="Google Shape;293;p11"/>
          <p:cNvSpPr txBox="1">
            <a:spLocks noGrp="1"/>
          </p:cNvSpPr>
          <p:nvPr>
            <p:ph type="body" idx="1"/>
          </p:nvPr>
        </p:nvSpPr>
        <p:spPr>
          <a:xfrm>
            <a:off x="399495" y="772357"/>
            <a:ext cx="11532582" cy="55751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r>
              <a:rPr lang="en-GB" sz="1500" b="1" u="sng"/>
              <a:t>Directors</a:t>
            </a:r>
            <a:endParaRPr sz="1500" b="1" u="sng"/>
          </a:p>
          <a:p>
            <a:pPr marL="0" lvl="0" indent="0" algn="l" rtl="0">
              <a:lnSpc>
                <a:spcPct val="100000"/>
              </a:lnSpc>
              <a:spcBef>
                <a:spcPts val="0"/>
              </a:spcBef>
              <a:spcAft>
                <a:spcPts val="0"/>
              </a:spcAft>
              <a:buClr>
                <a:schemeClr val="dk1"/>
              </a:buClr>
              <a:buSzPts val="1600"/>
              <a:buNone/>
            </a:pPr>
            <a:r>
              <a:rPr lang="en-GB" sz="1500" b="1"/>
              <a:t>Meier:</a:t>
            </a:r>
            <a:r>
              <a:rPr lang="en-GB" sz="1500"/>
              <a:t> public health policy (Sheffield)</a:t>
            </a:r>
            <a:endParaRPr sz="1500"/>
          </a:p>
          <a:p>
            <a:pPr marL="0" lvl="0" indent="0" algn="l" rtl="0">
              <a:lnSpc>
                <a:spcPct val="100000"/>
              </a:lnSpc>
              <a:spcBef>
                <a:spcPts val="0"/>
              </a:spcBef>
              <a:spcAft>
                <a:spcPts val="0"/>
              </a:spcAft>
              <a:buClr>
                <a:schemeClr val="dk1"/>
              </a:buClr>
              <a:buSzPts val="1600"/>
              <a:buNone/>
            </a:pPr>
            <a:r>
              <a:rPr lang="en-GB" sz="1500" b="1"/>
              <a:t>Purshouse</a:t>
            </a:r>
            <a:r>
              <a:rPr lang="en-GB" sz="1500"/>
              <a:t>: complexity, multi-criteria optimisation (Sheffield)</a:t>
            </a:r>
            <a:endParaRPr sz="1500"/>
          </a:p>
          <a:p>
            <a:pPr marL="0" lvl="0" indent="0" algn="l" rtl="0">
              <a:lnSpc>
                <a:spcPct val="100000"/>
              </a:lnSpc>
              <a:spcBef>
                <a:spcPts val="0"/>
              </a:spcBef>
              <a:spcAft>
                <a:spcPts val="0"/>
              </a:spcAft>
              <a:buClr>
                <a:schemeClr val="dk1"/>
              </a:buClr>
              <a:buSzPts val="1600"/>
              <a:buNone/>
            </a:pPr>
            <a:endParaRPr sz="1500"/>
          </a:p>
          <a:p>
            <a:pPr marL="0" lvl="0" indent="0" algn="l" rtl="0">
              <a:lnSpc>
                <a:spcPct val="100000"/>
              </a:lnSpc>
              <a:spcBef>
                <a:spcPts val="0"/>
              </a:spcBef>
              <a:spcAft>
                <a:spcPts val="0"/>
              </a:spcAft>
              <a:buClr>
                <a:schemeClr val="dk1"/>
              </a:buClr>
              <a:buSzPts val="1600"/>
              <a:buNone/>
            </a:pPr>
            <a:r>
              <a:rPr lang="en-GB" sz="1500" b="1" u="sng"/>
              <a:t>Academic partners</a:t>
            </a:r>
            <a:endParaRPr sz="1500" b="1" u="sng"/>
          </a:p>
          <a:p>
            <a:pPr marL="0" lvl="0" indent="0" algn="l" rtl="0">
              <a:lnSpc>
                <a:spcPct val="100000"/>
              </a:lnSpc>
              <a:spcBef>
                <a:spcPts val="0"/>
              </a:spcBef>
              <a:spcAft>
                <a:spcPts val="0"/>
              </a:spcAft>
              <a:buClr>
                <a:schemeClr val="dk1"/>
              </a:buClr>
              <a:buSzPts val="1600"/>
              <a:buNone/>
            </a:pPr>
            <a:r>
              <a:rPr lang="en-GB" sz="1500" b="1"/>
              <a:t>Bambra</a:t>
            </a:r>
            <a:r>
              <a:rPr lang="en-GB" sz="1500"/>
              <a:t>: social inequalities &amp; health (Newcastle)</a:t>
            </a:r>
            <a:endParaRPr sz="1500"/>
          </a:p>
          <a:p>
            <a:pPr marL="0" lvl="0" indent="0" algn="l" rtl="0">
              <a:lnSpc>
                <a:spcPct val="100000"/>
              </a:lnSpc>
              <a:spcBef>
                <a:spcPts val="0"/>
              </a:spcBef>
              <a:spcAft>
                <a:spcPts val="0"/>
              </a:spcAft>
              <a:buClr>
                <a:schemeClr val="dk1"/>
              </a:buClr>
              <a:buSzPts val="1600"/>
              <a:buNone/>
            </a:pPr>
            <a:r>
              <a:rPr lang="en-GB" sz="1500" b="1"/>
              <a:t>Bentall</a:t>
            </a:r>
            <a:r>
              <a:rPr lang="en-GB" sz="1500"/>
              <a:t>: public mental health (Sheffield)</a:t>
            </a:r>
            <a:endParaRPr sz="1500"/>
          </a:p>
          <a:p>
            <a:pPr marL="0" lvl="0" indent="0" algn="l" rtl="0">
              <a:lnSpc>
                <a:spcPct val="100000"/>
              </a:lnSpc>
              <a:spcBef>
                <a:spcPts val="0"/>
              </a:spcBef>
              <a:spcAft>
                <a:spcPts val="0"/>
              </a:spcAft>
              <a:buClr>
                <a:schemeClr val="dk1"/>
              </a:buClr>
              <a:buSzPts val="1600"/>
              <a:buNone/>
            </a:pPr>
            <a:r>
              <a:rPr lang="en-GB" sz="1500" b="1"/>
              <a:t>Birkin: </a:t>
            </a:r>
            <a:r>
              <a:rPr lang="en-GB" sz="1500"/>
              <a:t>data analytics (Leeds)</a:t>
            </a:r>
            <a:endParaRPr sz="1500"/>
          </a:p>
          <a:p>
            <a:pPr marL="0" lvl="0" indent="0" algn="l" rtl="0">
              <a:lnSpc>
                <a:spcPct val="100000"/>
              </a:lnSpc>
              <a:spcBef>
                <a:spcPts val="0"/>
              </a:spcBef>
              <a:spcAft>
                <a:spcPts val="0"/>
              </a:spcAft>
              <a:buClr>
                <a:schemeClr val="dk1"/>
              </a:buClr>
              <a:buSzPts val="1600"/>
              <a:buNone/>
            </a:pPr>
            <a:r>
              <a:rPr lang="en-GB" sz="1500" b="1"/>
              <a:t>Brazier</a:t>
            </a:r>
            <a:r>
              <a:rPr lang="en-GB" sz="1500"/>
              <a:t>: wellbeing, quality of life measures (Sheffield)</a:t>
            </a:r>
            <a:endParaRPr sz="1500"/>
          </a:p>
          <a:p>
            <a:pPr marL="0" lvl="0" indent="0" algn="l" rtl="0">
              <a:lnSpc>
                <a:spcPct val="100000"/>
              </a:lnSpc>
              <a:spcBef>
                <a:spcPts val="0"/>
              </a:spcBef>
              <a:spcAft>
                <a:spcPts val="0"/>
              </a:spcAft>
              <a:buClr>
                <a:schemeClr val="dk1"/>
              </a:buClr>
              <a:buSzPts val="1600"/>
              <a:buNone/>
            </a:pPr>
            <a:r>
              <a:rPr lang="en-GB" sz="1500" b="1"/>
              <a:t>Brennan</a:t>
            </a:r>
            <a:r>
              <a:rPr lang="en-GB" sz="1500"/>
              <a:t>: mathematical/decision modelling (Sheffield)</a:t>
            </a:r>
            <a:endParaRPr sz="1500"/>
          </a:p>
          <a:p>
            <a:pPr marL="0" lvl="0" indent="0" algn="l" rtl="0">
              <a:lnSpc>
                <a:spcPct val="100000"/>
              </a:lnSpc>
              <a:spcBef>
                <a:spcPts val="0"/>
              </a:spcBef>
              <a:spcAft>
                <a:spcPts val="0"/>
              </a:spcAft>
              <a:buClr>
                <a:schemeClr val="dk1"/>
              </a:buClr>
              <a:buSzPts val="1600"/>
              <a:buNone/>
            </a:pPr>
            <a:r>
              <a:rPr lang="en-GB" sz="1500" b="1"/>
              <a:t>Bryan</a:t>
            </a:r>
            <a:r>
              <a:rPr lang="en-GB" sz="1500"/>
              <a:t>: labour economics (Sheffield)</a:t>
            </a:r>
            <a:endParaRPr sz="1500"/>
          </a:p>
          <a:p>
            <a:pPr marL="0" lvl="0" indent="0" algn="l" rtl="0">
              <a:lnSpc>
                <a:spcPct val="100000"/>
              </a:lnSpc>
              <a:spcBef>
                <a:spcPts val="0"/>
              </a:spcBef>
              <a:spcAft>
                <a:spcPts val="0"/>
              </a:spcAft>
              <a:buClr>
                <a:schemeClr val="dk1"/>
              </a:buClr>
              <a:buSzPts val="1600"/>
              <a:buNone/>
            </a:pPr>
            <a:r>
              <a:rPr lang="en-GB" sz="1500" b="1"/>
              <a:t>Goyder: </a:t>
            </a:r>
            <a:r>
              <a:rPr lang="en-GB" sz="1500"/>
              <a:t>health behaviours, housing (Sheffield)</a:t>
            </a:r>
            <a:endParaRPr sz="1500"/>
          </a:p>
          <a:p>
            <a:pPr marL="0" lvl="0" indent="0" algn="l" rtl="0">
              <a:lnSpc>
                <a:spcPct val="100000"/>
              </a:lnSpc>
              <a:spcBef>
                <a:spcPts val="0"/>
              </a:spcBef>
              <a:spcAft>
                <a:spcPts val="0"/>
              </a:spcAft>
              <a:buClr>
                <a:schemeClr val="dk1"/>
              </a:buClr>
              <a:buSzPts val="1600"/>
              <a:buNone/>
            </a:pPr>
            <a:r>
              <a:rPr lang="en-GB" sz="1500" b="1"/>
              <a:t>Heppenstall</a:t>
            </a:r>
            <a:r>
              <a:rPr lang="en-GB" sz="1500"/>
              <a:t>: geocomputation (Leeds)</a:t>
            </a:r>
            <a:endParaRPr sz="1500"/>
          </a:p>
          <a:p>
            <a:pPr marL="0" lvl="0" indent="0" algn="l" rtl="0">
              <a:lnSpc>
                <a:spcPct val="100000"/>
              </a:lnSpc>
              <a:spcBef>
                <a:spcPts val="0"/>
              </a:spcBef>
              <a:spcAft>
                <a:spcPts val="0"/>
              </a:spcAft>
              <a:buClr>
                <a:schemeClr val="dk1"/>
              </a:buClr>
              <a:buSzPts val="1600"/>
              <a:buNone/>
            </a:pPr>
            <a:r>
              <a:rPr lang="en-GB" sz="1500" b="1"/>
              <a:t>Holmes: </a:t>
            </a:r>
            <a:r>
              <a:rPr lang="en-GB" sz="1500"/>
              <a:t>public health, childhood &amp; youth (Sheffield)</a:t>
            </a:r>
            <a:endParaRPr sz="1500"/>
          </a:p>
          <a:p>
            <a:pPr marL="0" lvl="0" indent="0" algn="l" rtl="0">
              <a:lnSpc>
                <a:spcPct val="100000"/>
              </a:lnSpc>
              <a:spcBef>
                <a:spcPts val="0"/>
              </a:spcBef>
              <a:spcAft>
                <a:spcPts val="0"/>
              </a:spcAft>
              <a:buClr>
                <a:schemeClr val="dk1"/>
              </a:buClr>
              <a:buSzPts val="1600"/>
              <a:buNone/>
            </a:pPr>
            <a:r>
              <a:rPr lang="en-GB" sz="1500" b="1"/>
              <a:t>Kadirkamanathan</a:t>
            </a:r>
            <a:r>
              <a:rPr lang="en-GB" sz="1500"/>
              <a:t>: complex systems (Sheffield)</a:t>
            </a:r>
            <a:endParaRPr sz="1500"/>
          </a:p>
          <a:p>
            <a:pPr marL="0" lvl="0" indent="0" algn="l" rtl="0">
              <a:lnSpc>
                <a:spcPct val="100000"/>
              </a:lnSpc>
              <a:spcBef>
                <a:spcPts val="0"/>
              </a:spcBef>
              <a:spcAft>
                <a:spcPts val="0"/>
              </a:spcAft>
              <a:buClr>
                <a:schemeClr val="dk1"/>
              </a:buClr>
              <a:buSzPts val="1600"/>
              <a:buNone/>
            </a:pPr>
            <a:r>
              <a:rPr lang="en-GB" sz="1500" b="1"/>
              <a:t>Lomax</a:t>
            </a:r>
            <a:r>
              <a:rPr lang="en-GB" sz="1500"/>
              <a:t>: data science, dynamic microsimulation (Leeds)</a:t>
            </a:r>
            <a:endParaRPr sz="1500"/>
          </a:p>
          <a:p>
            <a:pPr marL="0" lvl="0" indent="0" algn="l" rtl="0">
              <a:lnSpc>
                <a:spcPct val="100000"/>
              </a:lnSpc>
              <a:spcBef>
                <a:spcPts val="0"/>
              </a:spcBef>
              <a:spcAft>
                <a:spcPts val="0"/>
              </a:spcAft>
              <a:buClr>
                <a:schemeClr val="dk1"/>
              </a:buClr>
              <a:buSzPts val="1600"/>
              <a:buNone/>
            </a:pPr>
            <a:r>
              <a:rPr lang="en-GB" sz="1500" b="1"/>
              <a:t>Lupton: </a:t>
            </a:r>
            <a:r>
              <a:rPr lang="en-GB" sz="1500"/>
              <a:t>education</a:t>
            </a:r>
            <a:r>
              <a:rPr lang="en-GB" sz="1500" b="1"/>
              <a:t>, </a:t>
            </a:r>
            <a:r>
              <a:rPr lang="en-GB" sz="1500"/>
              <a:t>inclusive growth (Manchester)</a:t>
            </a:r>
            <a:endParaRPr sz="1500" b="1"/>
          </a:p>
          <a:p>
            <a:pPr marL="0" lvl="0" indent="0" algn="l" rtl="0">
              <a:lnSpc>
                <a:spcPct val="100000"/>
              </a:lnSpc>
              <a:spcBef>
                <a:spcPts val="0"/>
              </a:spcBef>
              <a:spcAft>
                <a:spcPts val="0"/>
              </a:spcAft>
              <a:buClr>
                <a:schemeClr val="dk1"/>
              </a:buClr>
              <a:buSzPts val="1600"/>
              <a:buNone/>
            </a:pPr>
            <a:r>
              <a:rPr lang="en-GB" sz="1500" b="1"/>
              <a:t>Paisley</a:t>
            </a:r>
            <a:r>
              <a:rPr lang="en-GB" sz="1500"/>
              <a:t>: information specialist (Sheffield)</a:t>
            </a:r>
            <a:endParaRPr sz="1500"/>
          </a:p>
          <a:p>
            <a:pPr marL="0" lvl="0" indent="0" algn="l" rtl="0">
              <a:lnSpc>
                <a:spcPct val="100000"/>
              </a:lnSpc>
              <a:spcBef>
                <a:spcPts val="0"/>
              </a:spcBef>
              <a:spcAft>
                <a:spcPts val="0"/>
              </a:spcAft>
              <a:buClr>
                <a:schemeClr val="dk1"/>
              </a:buClr>
              <a:buSzPts val="1600"/>
              <a:buNone/>
            </a:pPr>
            <a:r>
              <a:rPr lang="en-GB" sz="1500" b="1"/>
              <a:t>Smith: </a:t>
            </a:r>
            <a:r>
              <a:rPr lang="en-GB" sz="1500"/>
              <a:t>political science (Strathclyde)</a:t>
            </a:r>
            <a:endParaRPr sz="1500"/>
          </a:p>
          <a:p>
            <a:pPr marL="0" lvl="0" indent="0" algn="l" rtl="0">
              <a:lnSpc>
                <a:spcPct val="100000"/>
              </a:lnSpc>
              <a:spcBef>
                <a:spcPts val="0"/>
              </a:spcBef>
              <a:spcAft>
                <a:spcPts val="0"/>
              </a:spcAft>
              <a:buClr>
                <a:schemeClr val="dk1"/>
              </a:buClr>
              <a:buSzPts val="1600"/>
              <a:buNone/>
            </a:pPr>
            <a:r>
              <a:rPr lang="en-GB" sz="1500" b="1"/>
              <a:t>Stewart</a:t>
            </a:r>
            <a:r>
              <a:rPr lang="en-GB" sz="1500"/>
              <a:t>: politics, public engagement (Edinburgh)</a:t>
            </a:r>
            <a:endParaRPr sz="1500"/>
          </a:p>
          <a:p>
            <a:pPr marL="0" lvl="0" indent="0" algn="l" rtl="0">
              <a:lnSpc>
                <a:spcPct val="100000"/>
              </a:lnSpc>
              <a:spcBef>
                <a:spcPts val="0"/>
              </a:spcBef>
              <a:spcAft>
                <a:spcPts val="0"/>
              </a:spcAft>
              <a:buClr>
                <a:schemeClr val="dk1"/>
              </a:buClr>
              <a:buSzPts val="1600"/>
              <a:buNone/>
            </a:pPr>
            <a:r>
              <a:rPr lang="en-GB" sz="1500" b="1"/>
              <a:t>Strong</a:t>
            </a:r>
            <a:r>
              <a:rPr lang="en-GB" sz="1500"/>
              <a:t>: model uncertainty, value of information (Sheffield)</a:t>
            </a:r>
            <a:endParaRPr sz="1500"/>
          </a:p>
          <a:p>
            <a:pPr marL="0" lvl="0" indent="0" algn="l" rtl="0">
              <a:lnSpc>
                <a:spcPct val="100000"/>
              </a:lnSpc>
              <a:spcBef>
                <a:spcPts val="0"/>
              </a:spcBef>
              <a:spcAft>
                <a:spcPts val="0"/>
              </a:spcAft>
              <a:buClr>
                <a:schemeClr val="dk1"/>
              </a:buClr>
              <a:buSzPts val="1600"/>
              <a:buNone/>
            </a:pPr>
            <a:r>
              <a:rPr lang="en-GB" sz="1500" b="1"/>
              <a:t>Such: </a:t>
            </a:r>
            <a:r>
              <a:rPr lang="en-GB" sz="1500"/>
              <a:t>NIHR Knowledge Mobilisation Fellow: HiAP (Sheffield)</a:t>
            </a:r>
            <a:endParaRPr sz="1500"/>
          </a:p>
          <a:p>
            <a:pPr marL="0" lvl="0" indent="0" algn="l" rtl="0">
              <a:lnSpc>
                <a:spcPct val="100000"/>
              </a:lnSpc>
              <a:spcBef>
                <a:spcPts val="0"/>
              </a:spcBef>
              <a:spcAft>
                <a:spcPts val="0"/>
              </a:spcAft>
              <a:buClr>
                <a:schemeClr val="dk1"/>
              </a:buClr>
              <a:buSzPts val="1600"/>
              <a:buNone/>
            </a:pPr>
            <a:r>
              <a:rPr lang="en-GB" sz="1500" b="1"/>
              <a:t>Tsuchiya: </a:t>
            </a:r>
            <a:r>
              <a:rPr lang="en-GB" sz="1500"/>
              <a:t>health economics, inequality aversion (Sheffield)</a:t>
            </a:r>
            <a:endParaRPr sz="1500"/>
          </a:p>
          <a:p>
            <a:pPr marL="0" lvl="0" indent="0" algn="l" rtl="0">
              <a:lnSpc>
                <a:spcPct val="100000"/>
              </a:lnSpc>
              <a:spcBef>
                <a:spcPts val="0"/>
              </a:spcBef>
              <a:spcAft>
                <a:spcPts val="0"/>
              </a:spcAft>
              <a:buClr>
                <a:schemeClr val="dk1"/>
              </a:buClr>
              <a:buSzPts val="1600"/>
              <a:buNone/>
            </a:pPr>
            <a:r>
              <a:rPr lang="en-GB" sz="1500" b="1"/>
              <a:t>Watkins</a:t>
            </a:r>
            <a:r>
              <a:rPr lang="en-GB" sz="1500"/>
              <a:t>: housing, planning, land economics (Sheffield)</a:t>
            </a:r>
            <a:endParaRPr sz="1500"/>
          </a:p>
        </p:txBody>
      </p:sp>
      <p:sp>
        <p:nvSpPr>
          <p:cNvPr id="294" name="Google Shape;294;p11"/>
          <p:cNvSpPr txBox="1"/>
          <p:nvPr/>
        </p:nvSpPr>
        <p:spPr>
          <a:xfrm>
            <a:off x="6032159" y="772344"/>
            <a:ext cx="11532600" cy="557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GB" sz="1500" b="1" u="sng" dirty="0">
                <a:solidFill>
                  <a:schemeClr val="dk1"/>
                </a:solidFill>
                <a:latin typeface="Arial"/>
                <a:ea typeface="Arial"/>
                <a:cs typeface="Arial"/>
                <a:sym typeface="Arial"/>
              </a:rPr>
              <a:t>Policy Partners</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Bain/</a:t>
            </a:r>
            <a:r>
              <a:rPr lang="en-GB" sz="1500" b="1" dirty="0" err="1">
                <a:solidFill>
                  <a:schemeClr val="dk1"/>
                </a:solidFill>
                <a:latin typeface="Arial"/>
                <a:ea typeface="Arial"/>
                <a:cs typeface="Arial"/>
                <a:sym typeface="Arial"/>
              </a:rPr>
              <a:t>Ishaq</a:t>
            </a:r>
            <a:r>
              <a:rPr lang="en-GB" sz="1500" b="1" dirty="0">
                <a:solidFill>
                  <a:schemeClr val="dk1"/>
                </a:solidFill>
                <a:latin typeface="Arial"/>
                <a:ea typeface="Arial"/>
                <a:cs typeface="Arial"/>
                <a:sym typeface="Arial"/>
              </a:rPr>
              <a:t>: </a:t>
            </a:r>
            <a:r>
              <a:rPr lang="en-GB" sz="1500" dirty="0">
                <a:solidFill>
                  <a:schemeClr val="dk1"/>
                </a:solidFill>
                <a:latin typeface="Arial"/>
                <a:ea typeface="Arial"/>
                <a:cs typeface="Arial"/>
                <a:sym typeface="Arial"/>
              </a:rPr>
              <a:t>Public Health Reform Programme, Scottish </a:t>
            </a:r>
            <a:endParaRPr sz="1500" dirty="0">
              <a:solidFill>
                <a:schemeClr val="dk1"/>
              </a:solidFill>
              <a:latin typeface="Arial"/>
              <a:ea typeface="Arial"/>
              <a:cs typeface="Arial"/>
              <a:sym typeface="Arial"/>
            </a:endParaRPr>
          </a:p>
          <a:p>
            <a:pPr marL="0" marR="0" lvl="0" indent="1080000" algn="l" rtl="0">
              <a:lnSpc>
                <a:spcPct val="100000"/>
              </a:lnSpc>
              <a:spcBef>
                <a:spcPts val="0"/>
              </a:spcBef>
              <a:spcAft>
                <a:spcPts val="0"/>
              </a:spcAft>
              <a:buClr>
                <a:schemeClr val="dk1"/>
              </a:buClr>
              <a:buSzPts val="1600"/>
              <a:buFont typeface="Arial"/>
              <a:buNone/>
            </a:pPr>
            <a:r>
              <a:rPr lang="en-GB" sz="1500" dirty="0">
                <a:solidFill>
                  <a:schemeClr val="dk1"/>
                </a:solidFill>
                <a:latin typeface="Arial"/>
                <a:ea typeface="Arial"/>
                <a:cs typeface="Arial"/>
                <a:sym typeface="Arial"/>
              </a:rPr>
              <a:t>Government</a:t>
            </a:r>
            <a:endParaRPr sz="1500" b="1"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Cox/Hann: </a:t>
            </a:r>
            <a:r>
              <a:rPr lang="en-GB" sz="1500" dirty="0">
                <a:solidFill>
                  <a:schemeClr val="dk1"/>
                </a:solidFill>
                <a:latin typeface="Arial"/>
                <a:ea typeface="Arial"/>
                <a:cs typeface="Arial"/>
                <a:sym typeface="Arial"/>
              </a:rPr>
              <a:t>Heads of Research, Greater Manchester Combined </a:t>
            </a:r>
            <a:endParaRPr sz="1500" dirty="0">
              <a:solidFill>
                <a:schemeClr val="dk1"/>
              </a:solidFill>
              <a:latin typeface="Arial"/>
              <a:ea typeface="Arial"/>
              <a:cs typeface="Arial"/>
              <a:sym typeface="Arial"/>
            </a:endParaRPr>
          </a:p>
          <a:p>
            <a:pPr marL="0" marR="0" lvl="0" indent="990000" algn="l" rtl="0">
              <a:lnSpc>
                <a:spcPct val="100000"/>
              </a:lnSpc>
              <a:spcBef>
                <a:spcPts val="0"/>
              </a:spcBef>
              <a:spcAft>
                <a:spcPts val="0"/>
              </a:spcAft>
              <a:buClr>
                <a:schemeClr val="dk1"/>
              </a:buClr>
              <a:buSzPts val="1600"/>
              <a:buFont typeface="Arial"/>
              <a:buNone/>
            </a:pPr>
            <a:r>
              <a:rPr lang="en-GB" sz="1500" dirty="0">
                <a:solidFill>
                  <a:schemeClr val="dk1"/>
                </a:solidFill>
                <a:latin typeface="Arial"/>
                <a:ea typeface="Arial"/>
                <a:cs typeface="Arial"/>
                <a:sym typeface="Arial"/>
              </a:rPr>
              <a:t>Authority</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Fell/</a:t>
            </a:r>
            <a:r>
              <a:rPr lang="en-GB" sz="1500" b="1" dirty="0" err="1">
                <a:solidFill>
                  <a:schemeClr val="dk1"/>
                </a:solidFill>
                <a:latin typeface="Arial"/>
                <a:ea typeface="Arial"/>
                <a:cs typeface="Arial"/>
                <a:sym typeface="Arial"/>
              </a:rPr>
              <a:t>Brewins</a:t>
            </a:r>
            <a:r>
              <a:rPr lang="en-GB" sz="1500" b="1" dirty="0">
                <a:solidFill>
                  <a:schemeClr val="dk1"/>
                </a:solidFill>
                <a:latin typeface="Arial"/>
                <a:ea typeface="Arial"/>
                <a:cs typeface="Arial"/>
                <a:sym typeface="Arial"/>
              </a:rPr>
              <a:t>: </a:t>
            </a:r>
            <a:r>
              <a:rPr lang="en-GB" sz="1500" dirty="0">
                <a:solidFill>
                  <a:schemeClr val="dk1"/>
                </a:solidFill>
                <a:latin typeface="Arial"/>
                <a:ea typeface="Arial"/>
                <a:cs typeface="Arial"/>
                <a:sym typeface="Arial"/>
              </a:rPr>
              <a:t>DPH/Public health intelligence, Sheffield City </a:t>
            </a:r>
            <a:endParaRPr sz="1500" dirty="0">
              <a:solidFill>
                <a:schemeClr val="dk1"/>
              </a:solidFill>
              <a:latin typeface="Arial"/>
              <a:ea typeface="Arial"/>
              <a:cs typeface="Arial"/>
              <a:sym typeface="Arial"/>
            </a:endParaRPr>
          </a:p>
          <a:p>
            <a:pPr marL="914400" marR="0" lvl="0" indent="345600" algn="l" rtl="0">
              <a:lnSpc>
                <a:spcPct val="100000"/>
              </a:lnSpc>
              <a:spcBef>
                <a:spcPts val="0"/>
              </a:spcBef>
              <a:spcAft>
                <a:spcPts val="0"/>
              </a:spcAft>
              <a:buClr>
                <a:schemeClr val="dk1"/>
              </a:buClr>
              <a:buSzPts val="1600"/>
              <a:buFont typeface="Arial"/>
              <a:buNone/>
            </a:pPr>
            <a:r>
              <a:rPr lang="en-GB" sz="1500" dirty="0">
                <a:solidFill>
                  <a:schemeClr val="dk1"/>
                </a:solidFill>
                <a:latin typeface="Arial"/>
                <a:ea typeface="Arial"/>
                <a:cs typeface="Arial"/>
                <a:sym typeface="Arial"/>
              </a:rPr>
              <a:t>Council</a:t>
            </a:r>
            <a:endParaRPr sz="1500" dirty="0"/>
          </a:p>
          <a:p>
            <a:pPr lvl="0">
              <a:buClr>
                <a:schemeClr val="dk1"/>
              </a:buClr>
              <a:buSzPts val="1600"/>
            </a:pPr>
            <a:endParaRPr lang="en-US" sz="1500" b="1" u="sng" dirty="0">
              <a:solidFill>
                <a:schemeClr val="dk1"/>
              </a:solidFill>
            </a:endParaRPr>
          </a:p>
          <a:p>
            <a:pPr lvl="0">
              <a:buClr>
                <a:schemeClr val="dk1"/>
              </a:buClr>
              <a:buSzPts val="1600"/>
            </a:pPr>
            <a:r>
              <a:rPr lang="en-US" sz="1500" b="1" u="sng" dirty="0">
                <a:solidFill>
                  <a:schemeClr val="dk1"/>
                </a:solidFill>
              </a:rPr>
              <a:t>Management Team</a:t>
            </a:r>
          </a:p>
          <a:p>
            <a:pPr lvl="0">
              <a:buClr>
                <a:schemeClr val="dk1"/>
              </a:buClr>
              <a:buSzPts val="1600"/>
            </a:pPr>
            <a:r>
              <a:rPr lang="en-US" sz="1500" b="1" dirty="0" err="1">
                <a:solidFill>
                  <a:schemeClr val="dk1"/>
                </a:solidFill>
              </a:rPr>
              <a:t>Gavens</a:t>
            </a:r>
            <a:r>
              <a:rPr lang="en-US" sz="1500" b="1" dirty="0">
                <a:solidFill>
                  <a:schemeClr val="dk1"/>
                </a:solidFill>
              </a:rPr>
              <a:t>:</a:t>
            </a:r>
            <a:r>
              <a:rPr lang="en-US" sz="1500" dirty="0">
                <a:solidFill>
                  <a:schemeClr val="dk1"/>
                </a:solidFill>
              </a:rPr>
              <a:t> Consortium Manager (Sheffield)</a:t>
            </a:r>
          </a:p>
          <a:p>
            <a:pPr lvl="0">
              <a:buClr>
                <a:schemeClr val="dk1"/>
              </a:buClr>
              <a:buSzPts val="1600"/>
            </a:pPr>
            <a:r>
              <a:rPr lang="en-US" sz="1500" b="1" dirty="0" err="1">
                <a:solidFill>
                  <a:schemeClr val="dk1"/>
                </a:solidFill>
              </a:rPr>
              <a:t>Stirr</a:t>
            </a:r>
            <a:r>
              <a:rPr lang="en-US" sz="1500" b="1" dirty="0">
                <a:solidFill>
                  <a:schemeClr val="dk1"/>
                </a:solidFill>
              </a:rPr>
              <a:t>: </a:t>
            </a:r>
            <a:r>
              <a:rPr lang="en-US" sz="1500" dirty="0">
                <a:solidFill>
                  <a:schemeClr val="dk1"/>
                </a:solidFill>
              </a:rPr>
              <a:t>Consortium Administrator (Sheffield)</a:t>
            </a:r>
          </a:p>
          <a:p>
            <a:pPr marL="0" marR="0" lvl="0" indent="0" algn="l" rtl="0">
              <a:lnSpc>
                <a:spcPct val="100000"/>
              </a:lnSpc>
              <a:spcBef>
                <a:spcPts val="0"/>
              </a:spcBef>
              <a:spcAft>
                <a:spcPts val="0"/>
              </a:spcAft>
              <a:buClr>
                <a:schemeClr val="dk1"/>
              </a:buClr>
              <a:buSzPts val="500"/>
              <a:buFont typeface="Arial"/>
              <a:buNone/>
            </a:pPr>
            <a:endParaRPr sz="1500" b="1"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GB" sz="1500" b="1" u="sng" dirty="0">
                <a:solidFill>
                  <a:schemeClr val="dk1"/>
                </a:solidFill>
                <a:latin typeface="Arial"/>
                <a:ea typeface="Arial"/>
                <a:cs typeface="Arial"/>
                <a:sym typeface="Arial"/>
              </a:rPr>
              <a:t>Knowledge Transfer Partners</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Bellis, </a:t>
            </a:r>
            <a:r>
              <a:rPr lang="en-GB" sz="1500" dirty="0">
                <a:solidFill>
                  <a:schemeClr val="dk1"/>
                </a:solidFill>
                <a:latin typeface="Arial"/>
                <a:ea typeface="Arial"/>
                <a:cs typeface="Arial"/>
                <a:sym typeface="Arial"/>
              </a:rPr>
              <a:t>Director: WHO Collaborating Centre for Investment in </a:t>
            </a:r>
            <a:endParaRPr sz="1500" dirty="0">
              <a:solidFill>
                <a:schemeClr val="dk1"/>
              </a:solidFill>
              <a:latin typeface="Arial"/>
              <a:ea typeface="Arial"/>
              <a:cs typeface="Arial"/>
              <a:sym typeface="Arial"/>
            </a:endParaRPr>
          </a:p>
          <a:p>
            <a:pPr marL="0" marR="0" lvl="0" indent="630000" algn="l" rtl="0">
              <a:lnSpc>
                <a:spcPct val="100000"/>
              </a:lnSpc>
              <a:spcBef>
                <a:spcPts val="0"/>
              </a:spcBef>
              <a:spcAft>
                <a:spcPts val="0"/>
              </a:spcAft>
              <a:buClr>
                <a:schemeClr val="dk1"/>
              </a:buClr>
              <a:buSzPts val="1600"/>
              <a:buFont typeface="Arial"/>
              <a:buNone/>
            </a:pPr>
            <a:r>
              <a:rPr lang="en-GB" sz="1500" dirty="0">
                <a:solidFill>
                  <a:schemeClr val="dk1"/>
                </a:solidFill>
                <a:latin typeface="Arial"/>
                <a:ea typeface="Arial"/>
                <a:cs typeface="Arial"/>
                <a:sym typeface="Arial"/>
              </a:rPr>
              <a:t>Health &amp; Wellbeing, Public Health Wales </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Betts: </a:t>
            </a:r>
            <a:r>
              <a:rPr lang="en-GB" sz="1500" dirty="0">
                <a:solidFill>
                  <a:schemeClr val="dk1"/>
                </a:solidFill>
                <a:latin typeface="Arial"/>
                <a:ea typeface="Arial"/>
                <a:cs typeface="Arial"/>
                <a:sym typeface="Arial"/>
              </a:rPr>
              <a:t>Chief Executive, Learn Sheffield (ACEs)</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Blunkett: </a:t>
            </a:r>
            <a:r>
              <a:rPr lang="en-GB" sz="1500" dirty="0">
                <a:solidFill>
                  <a:schemeClr val="dk1"/>
                </a:solidFill>
                <a:latin typeface="Arial"/>
                <a:ea typeface="Arial"/>
                <a:cs typeface="Arial"/>
                <a:sym typeface="Arial"/>
              </a:rPr>
              <a:t>Chair, Sheffield City Partnership</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Craig</a:t>
            </a:r>
            <a:r>
              <a:rPr lang="en-GB" sz="1500" dirty="0">
                <a:solidFill>
                  <a:schemeClr val="dk1"/>
                </a:solidFill>
                <a:latin typeface="Arial"/>
                <a:ea typeface="Arial"/>
                <a:cs typeface="Arial"/>
                <a:sym typeface="Arial"/>
              </a:rPr>
              <a:t>: Economics of Prevention lead, NHS Health Scotland</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Ferguson: </a:t>
            </a:r>
            <a:r>
              <a:rPr lang="en-GB" sz="1500" dirty="0">
                <a:solidFill>
                  <a:schemeClr val="dk1"/>
                </a:solidFill>
                <a:latin typeface="Arial"/>
                <a:ea typeface="Arial"/>
                <a:cs typeface="Arial"/>
                <a:sym typeface="Arial"/>
              </a:rPr>
              <a:t>Chief Economist, PHE</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err="1">
                <a:solidFill>
                  <a:schemeClr val="dk1"/>
                </a:solidFill>
                <a:latin typeface="Arial"/>
                <a:ea typeface="Arial"/>
                <a:cs typeface="Arial"/>
                <a:sym typeface="Arial"/>
              </a:rPr>
              <a:t>Hannan</a:t>
            </a:r>
            <a:r>
              <a:rPr lang="en-GB" sz="1500" b="1" dirty="0">
                <a:solidFill>
                  <a:schemeClr val="dk1"/>
                </a:solidFill>
                <a:latin typeface="Arial"/>
                <a:ea typeface="Arial"/>
                <a:cs typeface="Arial"/>
                <a:sym typeface="Arial"/>
              </a:rPr>
              <a:t>:</a:t>
            </a:r>
            <a:r>
              <a:rPr lang="en-GB" sz="1500" dirty="0">
                <a:solidFill>
                  <a:schemeClr val="dk1"/>
                </a:solidFill>
                <a:latin typeface="Arial"/>
                <a:ea typeface="Arial"/>
                <a:cs typeface="Arial"/>
                <a:sym typeface="Arial"/>
              </a:rPr>
              <a:t> Northern Health Sciences Alliance</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err="1">
                <a:solidFill>
                  <a:schemeClr val="dk1"/>
                </a:solidFill>
                <a:latin typeface="Arial"/>
                <a:ea typeface="Arial"/>
                <a:cs typeface="Arial"/>
                <a:sym typeface="Arial"/>
              </a:rPr>
              <a:t>Leng</a:t>
            </a:r>
            <a:r>
              <a:rPr lang="en-GB" sz="1500" b="1" dirty="0">
                <a:solidFill>
                  <a:schemeClr val="dk1"/>
                </a:solidFill>
                <a:latin typeface="Arial"/>
                <a:ea typeface="Arial"/>
                <a:cs typeface="Arial"/>
                <a:sym typeface="Arial"/>
              </a:rPr>
              <a:t>: </a:t>
            </a:r>
            <a:r>
              <a:rPr lang="en-GB" sz="1500" dirty="0">
                <a:solidFill>
                  <a:schemeClr val="dk1"/>
                </a:solidFill>
                <a:latin typeface="Arial"/>
                <a:ea typeface="Arial"/>
                <a:cs typeface="Arial"/>
                <a:sym typeface="Arial"/>
              </a:rPr>
              <a:t>Deputy Chief Executive, NICE</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McGee</a:t>
            </a:r>
            <a:r>
              <a:rPr lang="en-GB" sz="1500" dirty="0">
                <a:solidFill>
                  <a:schemeClr val="dk1"/>
                </a:solidFill>
                <a:latin typeface="Arial"/>
                <a:ea typeface="Arial"/>
                <a:cs typeface="Arial"/>
                <a:sym typeface="Arial"/>
              </a:rPr>
              <a:t>: Head of Research Management, Turing Institute </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Ogden: </a:t>
            </a:r>
            <a:r>
              <a:rPr lang="en-GB" sz="1500" dirty="0">
                <a:solidFill>
                  <a:schemeClr val="dk1"/>
                </a:solidFill>
                <a:latin typeface="Arial"/>
                <a:ea typeface="Arial"/>
                <a:cs typeface="Arial"/>
                <a:sym typeface="Arial"/>
              </a:rPr>
              <a:t>Senior Advisor, Local Government Association</a:t>
            </a:r>
            <a:endParaRPr sz="1500" dirty="0"/>
          </a:p>
          <a:p>
            <a:pPr marL="0" marR="0" lvl="0" indent="0" algn="l" rtl="0">
              <a:lnSpc>
                <a:spcPct val="100000"/>
              </a:lnSpc>
              <a:spcBef>
                <a:spcPts val="0"/>
              </a:spcBef>
              <a:spcAft>
                <a:spcPts val="0"/>
              </a:spcAft>
              <a:buClr>
                <a:schemeClr val="dk1"/>
              </a:buClr>
              <a:buSzPts val="1600"/>
              <a:buFont typeface="Arial"/>
              <a:buNone/>
            </a:pPr>
            <a:r>
              <a:rPr lang="en-GB" sz="1500" b="1" dirty="0">
                <a:solidFill>
                  <a:schemeClr val="dk1"/>
                </a:solidFill>
                <a:latin typeface="Arial"/>
                <a:ea typeface="Arial"/>
                <a:cs typeface="Arial"/>
                <a:sym typeface="Arial"/>
              </a:rPr>
              <a:t>Somerville:</a:t>
            </a:r>
            <a:r>
              <a:rPr lang="en-GB" sz="1500" dirty="0">
                <a:solidFill>
                  <a:schemeClr val="dk1"/>
                </a:solidFill>
                <a:latin typeface="Arial"/>
                <a:ea typeface="Arial"/>
                <a:cs typeface="Arial"/>
                <a:sym typeface="Arial"/>
              </a:rPr>
              <a:t> Data Innovation Director, Edinburgh City Deal</a:t>
            </a:r>
            <a:endParaRPr sz="1500" dirty="0"/>
          </a:p>
          <a:p>
            <a:pPr marL="0" marR="0" lvl="0" indent="0" algn="l" rtl="0">
              <a:lnSpc>
                <a:spcPct val="100000"/>
              </a:lnSpc>
              <a:spcBef>
                <a:spcPts val="0"/>
              </a:spcBef>
              <a:spcAft>
                <a:spcPts val="0"/>
              </a:spcAft>
              <a:buClr>
                <a:schemeClr val="dk1"/>
              </a:buClr>
              <a:buSzPts val="1600"/>
              <a:buFont typeface="Arial"/>
              <a:buNone/>
            </a:pPr>
            <a:endParaRPr sz="1500"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pic>
        <p:nvPicPr>
          <p:cNvPr id="300" name="Google Shape;300;p12"/>
          <p:cNvPicPr preferRelativeResize="0"/>
          <p:nvPr/>
        </p:nvPicPr>
        <p:blipFill rotWithShape="1">
          <a:blip r:embed="rId3">
            <a:alphaModFix/>
          </a:blip>
          <a:srcRect/>
          <a:stretch/>
        </p:blipFill>
        <p:spPr>
          <a:xfrm>
            <a:off x="528231" y="415385"/>
            <a:ext cx="1923148" cy="964856"/>
          </a:xfrm>
          <a:prstGeom prst="rect">
            <a:avLst/>
          </a:prstGeom>
          <a:noFill/>
          <a:ln>
            <a:noFill/>
          </a:ln>
        </p:spPr>
      </p:pic>
      <p:pic>
        <p:nvPicPr>
          <p:cNvPr id="301" name="Google Shape;301;p12"/>
          <p:cNvPicPr preferRelativeResize="0"/>
          <p:nvPr/>
        </p:nvPicPr>
        <p:blipFill rotWithShape="1">
          <a:blip r:embed="rId4">
            <a:alphaModFix/>
          </a:blip>
          <a:srcRect/>
          <a:stretch/>
        </p:blipFill>
        <p:spPr>
          <a:xfrm>
            <a:off x="5482791" y="502640"/>
            <a:ext cx="2125756" cy="790345"/>
          </a:xfrm>
          <a:prstGeom prst="rect">
            <a:avLst/>
          </a:prstGeom>
          <a:noFill/>
          <a:ln>
            <a:noFill/>
          </a:ln>
        </p:spPr>
      </p:pic>
      <p:pic>
        <p:nvPicPr>
          <p:cNvPr id="302" name="Google Shape;302;p12"/>
          <p:cNvPicPr preferRelativeResize="0"/>
          <p:nvPr/>
        </p:nvPicPr>
        <p:blipFill rotWithShape="1">
          <a:blip r:embed="rId5">
            <a:alphaModFix/>
          </a:blip>
          <a:srcRect/>
          <a:stretch/>
        </p:blipFill>
        <p:spPr>
          <a:xfrm>
            <a:off x="9894847" y="374852"/>
            <a:ext cx="1743204" cy="1045923"/>
          </a:xfrm>
          <a:prstGeom prst="rect">
            <a:avLst/>
          </a:prstGeom>
          <a:noFill/>
          <a:ln>
            <a:noFill/>
          </a:ln>
        </p:spPr>
      </p:pic>
      <p:pic>
        <p:nvPicPr>
          <p:cNvPr id="303" name="Google Shape;303;p12"/>
          <p:cNvPicPr preferRelativeResize="0"/>
          <p:nvPr/>
        </p:nvPicPr>
        <p:blipFill rotWithShape="1">
          <a:blip r:embed="rId6">
            <a:alphaModFix/>
          </a:blip>
          <a:srcRect/>
          <a:stretch/>
        </p:blipFill>
        <p:spPr>
          <a:xfrm>
            <a:off x="7835014" y="673584"/>
            <a:ext cx="1833365" cy="643985"/>
          </a:xfrm>
          <a:prstGeom prst="rect">
            <a:avLst/>
          </a:prstGeom>
          <a:noFill/>
          <a:ln>
            <a:noFill/>
          </a:ln>
        </p:spPr>
      </p:pic>
      <p:pic>
        <p:nvPicPr>
          <p:cNvPr id="304" name="Google Shape;304;p12"/>
          <p:cNvPicPr preferRelativeResize="0"/>
          <p:nvPr/>
        </p:nvPicPr>
        <p:blipFill rotWithShape="1">
          <a:blip r:embed="rId7">
            <a:alphaModFix/>
          </a:blip>
          <a:srcRect t="10981" b="11610"/>
          <a:stretch/>
        </p:blipFill>
        <p:spPr>
          <a:xfrm>
            <a:off x="2822021" y="5839776"/>
            <a:ext cx="1326577" cy="653453"/>
          </a:xfrm>
          <a:prstGeom prst="rect">
            <a:avLst/>
          </a:prstGeom>
          <a:noFill/>
          <a:ln>
            <a:noFill/>
          </a:ln>
        </p:spPr>
      </p:pic>
      <p:pic>
        <p:nvPicPr>
          <p:cNvPr id="305" name="Google Shape;305;p12"/>
          <p:cNvPicPr preferRelativeResize="0"/>
          <p:nvPr/>
        </p:nvPicPr>
        <p:blipFill rotWithShape="1">
          <a:blip r:embed="rId8">
            <a:alphaModFix/>
          </a:blip>
          <a:srcRect/>
          <a:stretch/>
        </p:blipFill>
        <p:spPr>
          <a:xfrm>
            <a:off x="5958043" y="5705779"/>
            <a:ext cx="1324566" cy="780224"/>
          </a:xfrm>
          <a:prstGeom prst="rect">
            <a:avLst/>
          </a:prstGeom>
          <a:noFill/>
          <a:ln>
            <a:noFill/>
          </a:ln>
        </p:spPr>
      </p:pic>
      <p:pic>
        <p:nvPicPr>
          <p:cNvPr id="306" name="Google Shape;306;p12"/>
          <p:cNvPicPr preferRelativeResize="0"/>
          <p:nvPr/>
        </p:nvPicPr>
        <p:blipFill rotWithShape="1">
          <a:blip r:embed="rId9">
            <a:alphaModFix/>
          </a:blip>
          <a:srcRect/>
          <a:stretch/>
        </p:blipFill>
        <p:spPr>
          <a:xfrm>
            <a:off x="10505053" y="2800607"/>
            <a:ext cx="1068218" cy="960046"/>
          </a:xfrm>
          <a:prstGeom prst="rect">
            <a:avLst/>
          </a:prstGeom>
          <a:noFill/>
          <a:ln>
            <a:noFill/>
          </a:ln>
        </p:spPr>
      </p:pic>
      <p:pic>
        <p:nvPicPr>
          <p:cNvPr id="307" name="Google Shape;307;p12"/>
          <p:cNvPicPr preferRelativeResize="0"/>
          <p:nvPr/>
        </p:nvPicPr>
        <p:blipFill rotWithShape="1">
          <a:blip r:embed="rId10">
            <a:alphaModFix/>
          </a:blip>
          <a:srcRect/>
          <a:stretch/>
        </p:blipFill>
        <p:spPr>
          <a:xfrm>
            <a:off x="799431" y="2181719"/>
            <a:ext cx="938406" cy="770399"/>
          </a:xfrm>
          <a:prstGeom prst="rect">
            <a:avLst/>
          </a:prstGeom>
          <a:noFill/>
          <a:ln>
            <a:noFill/>
          </a:ln>
        </p:spPr>
      </p:pic>
      <p:pic>
        <p:nvPicPr>
          <p:cNvPr id="308" name="Google Shape;308;p12" descr="Image result for logo phe"/>
          <p:cNvPicPr preferRelativeResize="0"/>
          <p:nvPr/>
        </p:nvPicPr>
        <p:blipFill rotWithShape="1">
          <a:blip r:embed="rId11">
            <a:alphaModFix/>
          </a:blip>
          <a:srcRect l="5680" t="14860" r="34904" b="17446"/>
          <a:stretch/>
        </p:blipFill>
        <p:spPr>
          <a:xfrm>
            <a:off x="4316079" y="5705779"/>
            <a:ext cx="1254729" cy="804464"/>
          </a:xfrm>
          <a:prstGeom prst="rect">
            <a:avLst/>
          </a:prstGeom>
          <a:noFill/>
          <a:ln>
            <a:noFill/>
          </a:ln>
        </p:spPr>
      </p:pic>
      <p:pic>
        <p:nvPicPr>
          <p:cNvPr id="309" name="Google Shape;309;p12"/>
          <p:cNvPicPr preferRelativeResize="0"/>
          <p:nvPr/>
        </p:nvPicPr>
        <p:blipFill rotWithShape="1">
          <a:blip r:embed="rId12">
            <a:alphaModFix/>
          </a:blip>
          <a:srcRect/>
          <a:stretch/>
        </p:blipFill>
        <p:spPr>
          <a:xfrm>
            <a:off x="434317" y="3280630"/>
            <a:ext cx="1936743" cy="673988"/>
          </a:xfrm>
          <a:prstGeom prst="rect">
            <a:avLst/>
          </a:prstGeom>
          <a:noFill/>
          <a:ln>
            <a:noFill/>
          </a:ln>
        </p:spPr>
      </p:pic>
      <p:pic>
        <p:nvPicPr>
          <p:cNvPr id="310" name="Google Shape;310;p12"/>
          <p:cNvPicPr preferRelativeResize="0"/>
          <p:nvPr/>
        </p:nvPicPr>
        <p:blipFill rotWithShape="1">
          <a:blip r:embed="rId13">
            <a:alphaModFix/>
          </a:blip>
          <a:srcRect/>
          <a:stretch/>
        </p:blipFill>
        <p:spPr>
          <a:xfrm>
            <a:off x="1818540" y="5839776"/>
            <a:ext cx="771291" cy="674879"/>
          </a:xfrm>
          <a:prstGeom prst="rect">
            <a:avLst/>
          </a:prstGeom>
          <a:noFill/>
          <a:ln>
            <a:noFill/>
          </a:ln>
        </p:spPr>
      </p:pic>
      <p:pic>
        <p:nvPicPr>
          <p:cNvPr id="311" name="Google Shape;311;p12"/>
          <p:cNvPicPr preferRelativeResize="0"/>
          <p:nvPr/>
        </p:nvPicPr>
        <p:blipFill rotWithShape="1">
          <a:blip r:embed="rId14">
            <a:alphaModFix/>
          </a:blip>
          <a:srcRect/>
          <a:stretch/>
        </p:blipFill>
        <p:spPr>
          <a:xfrm>
            <a:off x="7521766" y="5749294"/>
            <a:ext cx="1803308" cy="693193"/>
          </a:xfrm>
          <a:prstGeom prst="rect">
            <a:avLst/>
          </a:prstGeom>
          <a:noFill/>
          <a:ln>
            <a:noFill/>
          </a:ln>
        </p:spPr>
      </p:pic>
      <p:pic>
        <p:nvPicPr>
          <p:cNvPr id="312" name="Google Shape;312;p12"/>
          <p:cNvPicPr preferRelativeResize="0"/>
          <p:nvPr/>
        </p:nvPicPr>
        <p:blipFill rotWithShape="1">
          <a:blip r:embed="rId15">
            <a:alphaModFix/>
          </a:blip>
          <a:srcRect/>
          <a:stretch/>
        </p:blipFill>
        <p:spPr>
          <a:xfrm>
            <a:off x="867343" y="4143435"/>
            <a:ext cx="829748" cy="895050"/>
          </a:xfrm>
          <a:prstGeom prst="rect">
            <a:avLst/>
          </a:prstGeom>
          <a:noFill/>
          <a:ln>
            <a:noFill/>
          </a:ln>
        </p:spPr>
      </p:pic>
      <p:pic>
        <p:nvPicPr>
          <p:cNvPr id="313" name="Google Shape;313;p12"/>
          <p:cNvPicPr preferRelativeResize="0"/>
          <p:nvPr/>
        </p:nvPicPr>
        <p:blipFill rotWithShape="1">
          <a:blip r:embed="rId16">
            <a:alphaModFix/>
          </a:blip>
          <a:srcRect/>
          <a:stretch/>
        </p:blipFill>
        <p:spPr>
          <a:xfrm>
            <a:off x="9654556" y="5825516"/>
            <a:ext cx="1700995" cy="540748"/>
          </a:xfrm>
          <a:prstGeom prst="rect">
            <a:avLst/>
          </a:prstGeom>
          <a:noFill/>
          <a:ln>
            <a:noFill/>
          </a:ln>
        </p:spPr>
      </p:pic>
      <p:pic>
        <p:nvPicPr>
          <p:cNvPr id="314" name="Google Shape;314;p12"/>
          <p:cNvPicPr preferRelativeResize="0"/>
          <p:nvPr/>
        </p:nvPicPr>
        <p:blipFill rotWithShape="1">
          <a:blip r:embed="rId17">
            <a:alphaModFix/>
          </a:blip>
          <a:srcRect/>
          <a:stretch/>
        </p:blipFill>
        <p:spPr>
          <a:xfrm>
            <a:off x="10150746" y="4068228"/>
            <a:ext cx="1857543" cy="776433"/>
          </a:xfrm>
          <a:prstGeom prst="rect">
            <a:avLst/>
          </a:prstGeom>
          <a:noFill/>
          <a:ln>
            <a:noFill/>
          </a:ln>
        </p:spPr>
      </p:pic>
      <p:sp>
        <p:nvSpPr>
          <p:cNvPr id="315" name="Google Shape;315;p12"/>
          <p:cNvSpPr/>
          <p:nvPr/>
        </p:nvSpPr>
        <p:spPr>
          <a:xfrm>
            <a:off x="2589831" y="2423574"/>
            <a:ext cx="680943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Lato Light"/>
                <a:ea typeface="Lato Light"/>
                <a:cs typeface="Lato Light"/>
                <a:sym typeface="Lato Light"/>
              </a:rPr>
              <a:t>Please come &amp; talk or email </a:t>
            </a:r>
            <a:r>
              <a:rPr lang="en-GB" sz="2800" u="sng">
                <a:solidFill>
                  <a:schemeClr val="dk1"/>
                </a:solidFill>
                <a:latin typeface="Lato Light"/>
                <a:ea typeface="Lato Light"/>
                <a:cs typeface="Lato Light"/>
                <a:sym typeface="Lato Light"/>
                <a:hlinkClick r:id="rId18"/>
              </a:rPr>
              <a:t>p.meier@sheffield.ac.uk</a:t>
            </a:r>
            <a:endParaRPr sz="2800">
              <a:solidFill>
                <a:schemeClr val="dk1"/>
              </a:solidFill>
              <a:latin typeface="Lato Light"/>
              <a:ea typeface="Lato Light"/>
              <a:cs typeface="Lato Light"/>
              <a:sym typeface="Lato Light"/>
            </a:endParaRPr>
          </a:p>
          <a:p>
            <a:pPr marL="0" marR="0" lvl="0" indent="0" algn="ctr" rtl="0">
              <a:spcBef>
                <a:spcPts val="0"/>
              </a:spcBef>
              <a:spcAft>
                <a:spcPts val="0"/>
              </a:spcAft>
              <a:buNone/>
            </a:pPr>
            <a:endParaRPr sz="2800">
              <a:solidFill>
                <a:schemeClr val="dk1"/>
              </a:solidFill>
              <a:latin typeface="Lato Light"/>
              <a:ea typeface="Lato Light"/>
              <a:cs typeface="Lato Light"/>
              <a:sym typeface="Lato Light"/>
            </a:endParaRPr>
          </a:p>
          <a:p>
            <a:pPr marL="0" marR="0" lvl="0" indent="0" algn="ctr" rtl="0">
              <a:spcBef>
                <a:spcPts val="0"/>
              </a:spcBef>
              <a:spcAft>
                <a:spcPts val="0"/>
              </a:spcAft>
              <a:buNone/>
            </a:pPr>
            <a:endParaRPr sz="2800">
              <a:solidFill>
                <a:schemeClr val="dk1"/>
              </a:solidFill>
              <a:latin typeface="Lato Light"/>
              <a:ea typeface="Lato Light"/>
              <a:cs typeface="Lato Light"/>
              <a:sym typeface="Lato Light"/>
            </a:endParaRPr>
          </a:p>
          <a:p>
            <a:pPr marL="0" marR="0" lvl="0" indent="0" algn="ctr" rtl="0">
              <a:spcBef>
                <a:spcPts val="0"/>
              </a:spcBef>
              <a:spcAft>
                <a:spcPts val="0"/>
              </a:spcAft>
              <a:buNone/>
            </a:pPr>
            <a:r>
              <a:rPr lang="en-GB" sz="2800">
                <a:solidFill>
                  <a:schemeClr val="dk1"/>
                </a:solidFill>
                <a:latin typeface="Lato Light"/>
                <a:ea typeface="Lato Light"/>
                <a:cs typeface="Lato Light"/>
                <a:sym typeface="Lato Light"/>
              </a:rPr>
              <a:t>www.sipher.ac.uk</a:t>
            </a:r>
            <a:endParaRPr sz="2800">
              <a:solidFill>
                <a:schemeClr val="dk1"/>
              </a:solidFill>
              <a:latin typeface="Lato Light"/>
              <a:ea typeface="Lato Light"/>
              <a:cs typeface="Lato Light"/>
              <a:sym typeface="Lato Light"/>
            </a:endParaRPr>
          </a:p>
        </p:txBody>
      </p:sp>
      <p:pic>
        <p:nvPicPr>
          <p:cNvPr id="316" name="Google Shape;316;p12" descr="https://www.jobs.ac.uk/images/employer-logos/medium/118.gif"/>
          <p:cNvPicPr preferRelativeResize="0"/>
          <p:nvPr/>
        </p:nvPicPr>
        <p:blipFill rotWithShape="1">
          <a:blip r:embed="rId19">
            <a:alphaModFix/>
          </a:blip>
          <a:srcRect l="6101" r="10360"/>
          <a:stretch/>
        </p:blipFill>
        <p:spPr>
          <a:xfrm>
            <a:off x="2677846" y="409719"/>
            <a:ext cx="1455569" cy="885103"/>
          </a:xfrm>
          <a:prstGeom prst="rect">
            <a:avLst/>
          </a:prstGeom>
          <a:noFill/>
          <a:ln>
            <a:noFill/>
          </a:ln>
        </p:spPr>
      </p:pic>
      <p:pic>
        <p:nvPicPr>
          <p:cNvPr id="317" name="Google Shape;317;p12"/>
          <p:cNvPicPr preferRelativeResize="0"/>
          <p:nvPr/>
        </p:nvPicPr>
        <p:blipFill rotWithShape="1">
          <a:blip r:embed="rId20">
            <a:alphaModFix/>
          </a:blip>
          <a:srcRect/>
          <a:stretch/>
        </p:blipFill>
        <p:spPr>
          <a:xfrm>
            <a:off x="4359882" y="415385"/>
            <a:ext cx="896442" cy="8595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advTm="12851">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p:nvPr/>
        </p:nvSpPr>
        <p:spPr>
          <a:xfrm>
            <a:off x="1855431" y="3483940"/>
            <a:ext cx="911736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22222"/>
                </a:solidFill>
                <a:latin typeface="Arial"/>
                <a:ea typeface="Arial"/>
                <a:cs typeface="Arial"/>
                <a:sym typeface="Arial"/>
              </a:rPr>
              <a:t>This work is supported by the UK Prevention Research Partnership (MR/S037578/1), which is funded by the British Heart Foundation, Cancer Research UK, Chief Scientist Office of the Scottish Government Health and Social Care Directorates, Engineering and Physical Sciences Research Council, Economic and Social Research Council, Health and Social Care Research and Development Division (Welsh Government), Medical Research Council, National Institute for Health Research, Natural Environment Research Council, Public Health Agency (Northern Ireland), The Health Foundation and the Wellcome Trust.</a:t>
            </a:r>
            <a:endParaRPr sz="1800">
              <a:solidFill>
                <a:schemeClr val="dk1"/>
              </a:solidFill>
              <a:latin typeface="Lato Light"/>
              <a:ea typeface="Lato Light"/>
              <a:cs typeface="Lato Light"/>
              <a:sym typeface="Lato Light"/>
            </a:endParaRPr>
          </a:p>
        </p:txBody>
      </p:sp>
      <p:sp>
        <p:nvSpPr>
          <p:cNvPr id="323" name="Google Shape;323;p13"/>
          <p:cNvSpPr txBox="1"/>
          <p:nvPr/>
        </p:nvSpPr>
        <p:spPr>
          <a:xfrm>
            <a:off x="357159" y="289106"/>
            <a:ext cx="10984632" cy="60015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n-GB" sz="3600" b="1">
                <a:solidFill>
                  <a:schemeClr val="dk2"/>
                </a:solidFill>
                <a:latin typeface="Arial"/>
                <a:ea typeface="Arial"/>
                <a:cs typeface="Arial"/>
                <a:sym typeface="Arial"/>
              </a:rPr>
              <a:t>Thanks to team &amp; funders</a:t>
            </a:r>
            <a:endParaRPr sz="3600" b="1" i="1">
              <a:solidFill>
                <a:schemeClr val="accent3"/>
              </a:solidFill>
              <a:latin typeface="Arial"/>
              <a:ea typeface="Arial"/>
              <a:cs typeface="Arial"/>
              <a:sym typeface="Arial"/>
            </a:endParaRPr>
          </a:p>
        </p:txBody>
      </p:sp>
      <p:pic>
        <p:nvPicPr>
          <p:cNvPr id="324" name="Google Shape;324;p13"/>
          <p:cNvPicPr preferRelativeResize="0"/>
          <p:nvPr/>
        </p:nvPicPr>
        <p:blipFill rotWithShape="1">
          <a:blip r:embed="rId3">
            <a:alphaModFix/>
          </a:blip>
          <a:srcRect/>
          <a:stretch/>
        </p:blipFill>
        <p:spPr>
          <a:xfrm>
            <a:off x="3709957" y="1226028"/>
            <a:ext cx="3657526" cy="22579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2"/>
          <p:cNvGrpSpPr/>
          <p:nvPr/>
        </p:nvGrpSpPr>
        <p:grpSpPr>
          <a:xfrm>
            <a:off x="2122766" y="1451829"/>
            <a:ext cx="7814930" cy="4305703"/>
            <a:chOff x="0" y="2315"/>
            <a:chExt cx="7814930" cy="4305703"/>
          </a:xfrm>
        </p:grpSpPr>
        <p:sp>
          <p:nvSpPr>
            <p:cNvPr id="104" name="Google Shape;104;p2"/>
            <p:cNvSpPr/>
            <p:nvPr/>
          </p:nvSpPr>
          <p:spPr>
            <a:xfrm>
              <a:off x="0" y="2315"/>
              <a:ext cx="7814930" cy="3058304"/>
            </a:xfrm>
            <a:prstGeom prst="roundRect">
              <a:avLst>
                <a:gd name="adj" fmla="val 16667"/>
              </a:avLst>
            </a:prstGeom>
            <a:solidFill>
              <a:srgbClr val="0C51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txBox="1"/>
            <p:nvPr/>
          </p:nvSpPr>
          <p:spPr>
            <a:xfrm>
              <a:off x="149294" y="151609"/>
              <a:ext cx="7516342" cy="2759716"/>
            </a:xfrm>
            <a:prstGeom prst="rect">
              <a:avLst/>
            </a:prstGeom>
            <a:noFill/>
            <a:ln>
              <a:noFill/>
            </a:ln>
          </p:spPr>
          <p:txBody>
            <a:bodyPr spcFirstLastPara="1" wrap="square" lIns="106675" tIns="180000" rIns="106675" bIns="180000" anchor="ctr" anchorCtr="0">
              <a:noAutofit/>
            </a:bodyPr>
            <a:lstStyle/>
            <a:p>
              <a:pPr marL="0" marR="0" lvl="0" indent="0" algn="ctr" rtl="0">
                <a:lnSpc>
                  <a:spcPct val="90000"/>
                </a:lnSpc>
                <a:spcBef>
                  <a:spcPts val="0"/>
                </a:spcBef>
                <a:spcAft>
                  <a:spcPts val="0"/>
                </a:spcAft>
                <a:buNone/>
              </a:pPr>
              <a:r>
                <a:rPr lang="en-GB" sz="2800" b="1">
                  <a:solidFill>
                    <a:schemeClr val="lt1"/>
                  </a:solidFill>
                  <a:latin typeface="Arial"/>
                  <a:ea typeface="Arial"/>
                  <a:cs typeface="Arial"/>
                  <a:sym typeface="Arial"/>
                </a:rPr>
                <a:t>A shift from “</a:t>
              </a:r>
              <a:r>
                <a:rPr lang="en-GB" sz="2800" b="1" i="1">
                  <a:solidFill>
                    <a:schemeClr val="lt1"/>
                  </a:solidFill>
                  <a:latin typeface="Arial"/>
                  <a:ea typeface="Arial"/>
                  <a:cs typeface="Arial"/>
                  <a:sym typeface="Arial"/>
                </a:rPr>
                <a:t>public health” </a:t>
              </a:r>
              <a:r>
                <a:rPr lang="en-GB" sz="2800" b="1">
                  <a:solidFill>
                    <a:schemeClr val="lt1"/>
                  </a:solidFill>
                  <a:latin typeface="Arial"/>
                  <a:ea typeface="Arial"/>
                  <a:cs typeface="Arial"/>
                  <a:sym typeface="Arial"/>
                </a:rPr>
                <a:t>policy</a:t>
              </a:r>
              <a:r>
                <a:rPr lang="en-GB" sz="2800" b="1" i="1">
                  <a:solidFill>
                    <a:schemeClr val="lt1"/>
                  </a:solidFill>
                  <a:latin typeface="Arial"/>
                  <a:ea typeface="Arial"/>
                  <a:cs typeface="Arial"/>
                  <a:sym typeface="Arial"/>
                </a:rPr>
                <a:t> </a:t>
              </a:r>
              <a:endParaRPr/>
            </a:p>
            <a:p>
              <a:pPr marL="0" marR="0" lvl="0" indent="0" algn="ctr" rtl="0">
                <a:lnSpc>
                  <a:spcPct val="90000"/>
                </a:lnSpc>
                <a:spcBef>
                  <a:spcPts val="980"/>
                </a:spcBef>
                <a:spcAft>
                  <a:spcPts val="0"/>
                </a:spcAft>
                <a:buNone/>
              </a:pPr>
              <a:r>
                <a:rPr lang="en-GB" sz="2800" b="1">
                  <a:solidFill>
                    <a:schemeClr val="lt1"/>
                  </a:solidFill>
                  <a:latin typeface="Arial"/>
                  <a:ea typeface="Arial"/>
                  <a:cs typeface="Arial"/>
                  <a:sym typeface="Arial"/>
                </a:rPr>
                <a:t>to </a:t>
              </a:r>
              <a:r>
                <a:rPr lang="en-GB" sz="2800" b="1" i="1">
                  <a:solidFill>
                    <a:schemeClr val="lt1"/>
                  </a:solidFill>
                  <a:latin typeface="Arial"/>
                  <a:ea typeface="Arial"/>
                  <a:cs typeface="Arial"/>
                  <a:sym typeface="Arial"/>
                </a:rPr>
                <a:t>healthy </a:t>
              </a:r>
              <a:r>
                <a:rPr lang="en-GB" sz="2800" b="1">
                  <a:solidFill>
                    <a:schemeClr val="lt1"/>
                  </a:solidFill>
                  <a:latin typeface="Arial"/>
                  <a:ea typeface="Arial"/>
                  <a:cs typeface="Arial"/>
                  <a:sym typeface="Arial"/>
                </a:rPr>
                <a:t>public</a:t>
              </a:r>
              <a:r>
                <a:rPr lang="en-GB" sz="2800" b="1" i="1">
                  <a:solidFill>
                    <a:schemeClr val="lt1"/>
                  </a:solidFill>
                  <a:latin typeface="Arial"/>
                  <a:ea typeface="Arial"/>
                  <a:cs typeface="Arial"/>
                  <a:sym typeface="Arial"/>
                </a:rPr>
                <a:t> </a:t>
              </a:r>
              <a:r>
                <a:rPr lang="en-GB" sz="2800" b="1">
                  <a:solidFill>
                    <a:schemeClr val="lt1"/>
                  </a:solidFill>
                  <a:latin typeface="Arial"/>
                  <a:ea typeface="Arial"/>
                  <a:cs typeface="Arial"/>
                  <a:sym typeface="Arial"/>
                </a:rPr>
                <a:t>policy</a:t>
              </a:r>
              <a:endParaRPr/>
            </a:p>
            <a:p>
              <a:pPr marL="0" marR="0" lvl="0" indent="0" algn="ctr" rtl="0">
                <a:lnSpc>
                  <a:spcPct val="90000"/>
                </a:lnSpc>
                <a:spcBef>
                  <a:spcPts val="980"/>
                </a:spcBef>
                <a:spcAft>
                  <a:spcPts val="0"/>
                </a:spcAft>
                <a:buNone/>
              </a:pPr>
              <a:r>
                <a:rPr lang="en-GB" sz="2800" b="1">
                  <a:solidFill>
                    <a:schemeClr val="lt1"/>
                  </a:solidFill>
                  <a:latin typeface="Arial"/>
                  <a:ea typeface="Arial"/>
                  <a:cs typeface="Arial"/>
                  <a:sym typeface="Arial"/>
                </a:rPr>
                <a:t>to</a:t>
              </a:r>
              <a:endParaRPr sz="2800">
                <a:solidFill>
                  <a:schemeClr val="lt1"/>
                </a:solidFill>
                <a:latin typeface="Lato Light"/>
                <a:ea typeface="Lato Light"/>
                <a:cs typeface="Lato Light"/>
                <a:sym typeface="Lato Light"/>
              </a:endParaRPr>
            </a:p>
            <a:p>
              <a:pPr marL="0" marR="0" lvl="0" indent="0" algn="ctr" rtl="0">
                <a:lnSpc>
                  <a:spcPct val="90000"/>
                </a:lnSpc>
                <a:spcBef>
                  <a:spcPts val="980"/>
                </a:spcBef>
                <a:spcAft>
                  <a:spcPts val="0"/>
                </a:spcAft>
                <a:buNone/>
              </a:pPr>
              <a:r>
                <a:rPr lang="en-GB" sz="2800" b="1">
                  <a:solidFill>
                    <a:schemeClr val="lt1"/>
                  </a:solidFill>
                  <a:latin typeface="Arial"/>
                  <a:ea typeface="Arial"/>
                  <a:cs typeface="Arial"/>
                  <a:sym typeface="Arial"/>
                </a:rPr>
                <a:t>reduce chronic disease </a:t>
              </a:r>
              <a:endParaRPr/>
            </a:p>
            <a:p>
              <a:pPr marL="0" marR="0" lvl="0" indent="0" algn="ctr" rtl="0">
                <a:lnSpc>
                  <a:spcPct val="90000"/>
                </a:lnSpc>
                <a:spcBef>
                  <a:spcPts val="980"/>
                </a:spcBef>
                <a:spcAft>
                  <a:spcPts val="0"/>
                </a:spcAft>
                <a:buNone/>
              </a:pPr>
              <a:r>
                <a:rPr lang="en-GB" sz="2800" b="1">
                  <a:solidFill>
                    <a:schemeClr val="lt1"/>
                  </a:solidFill>
                  <a:latin typeface="Arial"/>
                  <a:ea typeface="Arial"/>
                  <a:cs typeface="Arial"/>
                  <a:sym typeface="Arial"/>
                </a:rPr>
                <a:t>&amp; tackle health inequalities</a:t>
              </a:r>
              <a:endParaRPr sz="2800" b="1">
                <a:solidFill>
                  <a:schemeClr val="lt1"/>
                </a:solidFill>
                <a:latin typeface="Arial"/>
                <a:ea typeface="Arial"/>
                <a:cs typeface="Arial"/>
                <a:sym typeface="Arial"/>
              </a:endParaRPr>
            </a:p>
          </p:txBody>
        </p:sp>
        <p:sp>
          <p:nvSpPr>
            <p:cNvPr id="106" name="Google Shape;106;p2"/>
            <p:cNvSpPr/>
            <p:nvPr/>
          </p:nvSpPr>
          <p:spPr>
            <a:xfrm>
              <a:off x="0" y="3066408"/>
              <a:ext cx="7814930" cy="1241610"/>
            </a:xfrm>
            <a:prstGeom prst="roundRect">
              <a:avLst>
                <a:gd name="adj" fmla="val 16667"/>
              </a:avLst>
            </a:prstGeom>
            <a:solidFill>
              <a:srgbClr val="0E6DC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p:nvPr/>
          </p:nvSpPr>
          <p:spPr>
            <a:xfrm>
              <a:off x="60610" y="3127018"/>
              <a:ext cx="7693710" cy="112039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GB" sz="2400" b="1">
                  <a:solidFill>
                    <a:schemeClr val="lt1"/>
                  </a:solidFill>
                  <a:latin typeface="Arial"/>
                  <a:ea typeface="Arial"/>
                  <a:cs typeface="Arial"/>
                  <a:sym typeface="Arial"/>
                </a:rPr>
                <a:t>across local, regional &amp; national governments</a:t>
              </a:r>
              <a:endParaRPr sz="2400" b="1">
                <a:solidFill>
                  <a:schemeClr val="lt1"/>
                </a:solidFill>
                <a:latin typeface="Arial"/>
                <a:ea typeface="Arial"/>
                <a:cs typeface="Arial"/>
                <a:sym typeface="Arial"/>
              </a:endParaRPr>
            </a:p>
          </p:txBody>
        </p:sp>
      </p:grpSp>
      <p:sp>
        <p:nvSpPr>
          <p:cNvPr id="108" name="Google Shape;108;p2"/>
          <p:cNvSpPr txBox="1"/>
          <p:nvPr/>
        </p:nvSpPr>
        <p:spPr>
          <a:xfrm>
            <a:off x="408703" y="395982"/>
            <a:ext cx="11243052" cy="507823"/>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n-GB" sz="3000" b="1">
                <a:solidFill>
                  <a:schemeClr val="dk2"/>
                </a:solidFill>
                <a:latin typeface="Arial"/>
                <a:ea typeface="Arial"/>
                <a:cs typeface="Arial"/>
                <a:sym typeface="Arial"/>
              </a:rPr>
              <a:t>Our vision</a:t>
            </a:r>
            <a:endParaRPr sz="3200" b="1" i="1">
              <a:solidFill>
                <a:schemeClr val="accent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3"/>
          <p:cNvGrpSpPr/>
          <p:nvPr/>
        </p:nvGrpSpPr>
        <p:grpSpPr>
          <a:xfrm>
            <a:off x="1800224" y="1214437"/>
            <a:ext cx="9541567" cy="4805362"/>
            <a:chOff x="0" y="0"/>
            <a:chExt cx="9541567" cy="4805362"/>
          </a:xfrm>
        </p:grpSpPr>
        <p:sp>
          <p:nvSpPr>
            <p:cNvPr id="115" name="Google Shape;115;p3"/>
            <p:cNvSpPr/>
            <p:nvPr/>
          </p:nvSpPr>
          <p:spPr>
            <a:xfrm>
              <a:off x="0" y="0"/>
              <a:ext cx="9541567" cy="1501675"/>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2058480" y="0"/>
              <a:ext cx="7483086" cy="15016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GB" sz="2000" b="1">
                  <a:solidFill>
                    <a:schemeClr val="lt1"/>
                  </a:solidFill>
                  <a:latin typeface="Lato Light"/>
                  <a:ea typeface="Lato Light"/>
                  <a:cs typeface="Lato Light"/>
                  <a:sym typeface="Lato Light"/>
                </a:rPr>
                <a:t>Our</a:t>
              </a:r>
              <a:r>
                <a:rPr lang="en-GB" sz="2400" b="1">
                  <a:solidFill>
                    <a:schemeClr val="lt1"/>
                  </a:solidFill>
                  <a:latin typeface="Lato Light"/>
                  <a:ea typeface="Lato Light"/>
                  <a:cs typeface="Lato Light"/>
                  <a:sym typeface="Lato Light"/>
                </a:rPr>
                <a:t> </a:t>
              </a:r>
              <a:r>
                <a:rPr lang="en-GB" sz="2000" b="1">
                  <a:solidFill>
                    <a:schemeClr val="lt1"/>
                  </a:solidFill>
                  <a:latin typeface="Lato Light"/>
                  <a:ea typeface="Lato Light"/>
                  <a:cs typeface="Lato Light"/>
                  <a:sym typeface="Lato Light"/>
                </a:rPr>
                <a:t>health is greatly determined by action in sectors other than health</a:t>
              </a:r>
              <a:endParaRPr/>
            </a:p>
            <a:p>
              <a:pPr marL="0" marR="0" lvl="0" indent="0" algn="l" rtl="0">
                <a:lnSpc>
                  <a:spcPct val="90000"/>
                </a:lnSpc>
                <a:spcBef>
                  <a:spcPts val="840"/>
                </a:spcBef>
                <a:spcAft>
                  <a:spcPts val="0"/>
                </a:spcAft>
                <a:buNone/>
              </a:pPr>
              <a:r>
                <a:rPr lang="en-GB" sz="2000" b="1" i="1">
                  <a:solidFill>
                    <a:schemeClr val="lt1"/>
                  </a:solidFill>
                  <a:latin typeface="Lato Light"/>
                  <a:ea typeface="Lato Light"/>
                  <a:cs typeface="Lato Light"/>
                  <a:sym typeface="Lato Light"/>
                </a:rPr>
                <a:t>but</a:t>
              </a:r>
              <a:r>
                <a:rPr lang="en-GB" sz="2000" b="1">
                  <a:solidFill>
                    <a:schemeClr val="lt1"/>
                  </a:solidFill>
                  <a:latin typeface="Lato Light"/>
                  <a:ea typeface="Lato Light"/>
                  <a:cs typeface="Lato Light"/>
                  <a:sym typeface="Lato Light"/>
                </a:rPr>
                <a:t> our evidence is often not geared to be relevant to these sectors. </a:t>
              </a:r>
              <a:endParaRPr sz="2000" b="1">
                <a:solidFill>
                  <a:schemeClr val="lt1"/>
                </a:solidFill>
                <a:latin typeface="Lato Light"/>
                <a:ea typeface="Lato Light"/>
                <a:cs typeface="Lato Light"/>
                <a:sym typeface="Lato Light"/>
              </a:endParaRPr>
            </a:p>
          </p:txBody>
        </p:sp>
        <p:sp>
          <p:nvSpPr>
            <p:cNvPr id="117" name="Google Shape;117;p3"/>
            <p:cNvSpPr/>
            <p:nvPr/>
          </p:nvSpPr>
          <p:spPr>
            <a:xfrm>
              <a:off x="474914" y="146022"/>
              <a:ext cx="1260002" cy="1209630"/>
            </a:xfrm>
            <a:prstGeom prst="roundRect">
              <a:avLst>
                <a:gd name="adj" fmla="val 10000"/>
              </a:avLst>
            </a:prstGeom>
            <a:blipFill rotWithShape="1">
              <a:blip r:embed="rId3">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0" y="1651843"/>
              <a:ext cx="9541567" cy="1501675"/>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2058480" y="1651843"/>
              <a:ext cx="7483086" cy="15016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GB" sz="2000" b="1">
                  <a:solidFill>
                    <a:schemeClr val="lt1"/>
                  </a:solidFill>
                  <a:latin typeface="Lato Light"/>
                  <a:ea typeface="Lato Light"/>
                  <a:cs typeface="Lato Light"/>
                  <a:sym typeface="Lato Light"/>
                </a:rPr>
                <a:t>Policy (cost-)effectiveness evaluations tend to have narrow sets of inputs and outputs</a:t>
              </a:r>
              <a:endParaRPr/>
            </a:p>
            <a:p>
              <a:pPr marL="0" marR="0" lvl="0" indent="0" algn="l" rtl="0">
                <a:lnSpc>
                  <a:spcPct val="90000"/>
                </a:lnSpc>
                <a:spcBef>
                  <a:spcPts val="700"/>
                </a:spcBef>
                <a:spcAft>
                  <a:spcPts val="0"/>
                </a:spcAft>
                <a:buNone/>
              </a:pPr>
              <a:r>
                <a:rPr lang="en-GB" sz="2000" b="1" i="1">
                  <a:solidFill>
                    <a:schemeClr val="lt1"/>
                  </a:solidFill>
                  <a:latin typeface="Lato Light"/>
                  <a:ea typeface="Lato Light"/>
                  <a:cs typeface="Lato Light"/>
                  <a:sym typeface="Lato Light"/>
                </a:rPr>
                <a:t>but </a:t>
              </a:r>
              <a:r>
                <a:rPr lang="en-GB" sz="2000" b="1">
                  <a:solidFill>
                    <a:schemeClr val="lt1"/>
                  </a:solidFill>
                  <a:latin typeface="Lato Light"/>
                  <a:ea typeface="Lato Light"/>
                  <a:cs typeface="Lato Light"/>
                  <a:sym typeface="Lato Light"/>
                </a:rPr>
                <a:t>for many policies there is a multitude of indirect, unexpected, long-range effects</a:t>
              </a:r>
              <a:endParaRPr sz="2000" b="1">
                <a:solidFill>
                  <a:schemeClr val="lt1"/>
                </a:solidFill>
                <a:latin typeface="Lato Light"/>
                <a:ea typeface="Lato Light"/>
                <a:cs typeface="Lato Light"/>
                <a:sym typeface="Lato Light"/>
              </a:endParaRPr>
            </a:p>
          </p:txBody>
        </p:sp>
        <p:sp>
          <p:nvSpPr>
            <p:cNvPr id="120" name="Google Shape;120;p3"/>
            <p:cNvSpPr/>
            <p:nvPr/>
          </p:nvSpPr>
          <p:spPr>
            <a:xfrm>
              <a:off x="474323" y="1797866"/>
              <a:ext cx="1260002" cy="1209630"/>
            </a:xfrm>
            <a:prstGeom prst="roundRect">
              <a:avLst>
                <a:gd name="adj" fmla="val 10000"/>
              </a:avLst>
            </a:prstGeom>
            <a:blipFill rotWithShape="1">
              <a:blip r:embed="rId4">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0" y="3303687"/>
              <a:ext cx="9541567" cy="1501675"/>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txBox="1"/>
            <p:nvPr/>
          </p:nvSpPr>
          <p:spPr>
            <a:xfrm>
              <a:off x="2058480" y="3303687"/>
              <a:ext cx="7483086" cy="15016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GB" sz="2000" b="1" dirty="0">
                  <a:solidFill>
                    <a:schemeClr val="lt1"/>
                  </a:solidFill>
                  <a:latin typeface="Lato Light"/>
                  <a:ea typeface="Lato Light"/>
                  <a:cs typeface="Lato Light"/>
                  <a:sym typeface="Lato Light"/>
                </a:rPr>
                <a:t>There are complex causal pathways at play </a:t>
              </a:r>
              <a:endParaRPr dirty="0"/>
            </a:p>
            <a:p>
              <a:pPr marL="0" marR="0" lvl="0" indent="0" algn="l" rtl="0">
                <a:lnSpc>
                  <a:spcPct val="90000"/>
                </a:lnSpc>
                <a:spcBef>
                  <a:spcPts val="600"/>
                </a:spcBef>
                <a:spcAft>
                  <a:spcPts val="0"/>
                </a:spcAft>
                <a:buNone/>
              </a:pPr>
              <a:r>
                <a:rPr lang="en-GB" sz="2000" b="1" i="1" dirty="0">
                  <a:solidFill>
                    <a:schemeClr val="lt1"/>
                  </a:solidFill>
                  <a:latin typeface="Lato Light"/>
                  <a:ea typeface="Lato Light"/>
                  <a:cs typeface="Lato Light"/>
                  <a:sym typeface="Lato Light"/>
                </a:rPr>
                <a:t>but</a:t>
              </a:r>
              <a:r>
                <a:rPr lang="en-GB" sz="2000" b="1" dirty="0">
                  <a:solidFill>
                    <a:schemeClr val="lt1"/>
                  </a:solidFill>
                  <a:latin typeface="Lato Light"/>
                  <a:ea typeface="Lato Light"/>
                  <a:cs typeface="Lato Light"/>
                  <a:sym typeface="Lato Light"/>
                </a:rPr>
                <a:t> we assume linear, direct mechanisms linking intervention and effect. </a:t>
              </a:r>
              <a:endParaRPr dirty="0"/>
            </a:p>
          </p:txBody>
        </p:sp>
        <p:sp>
          <p:nvSpPr>
            <p:cNvPr id="123" name="Google Shape;123;p3"/>
            <p:cNvSpPr/>
            <p:nvPr/>
          </p:nvSpPr>
          <p:spPr>
            <a:xfrm>
              <a:off x="474914" y="3449710"/>
              <a:ext cx="1260002" cy="1209630"/>
            </a:xfrm>
            <a:prstGeom prst="roundRect">
              <a:avLst>
                <a:gd name="adj" fmla="val 10000"/>
              </a:avLst>
            </a:prstGeom>
            <a:blipFill rotWithShape="1">
              <a:blip r:embed="rId5">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txBox="1"/>
          <p:nvPr/>
        </p:nvSpPr>
        <p:spPr>
          <a:xfrm>
            <a:off x="357159" y="289106"/>
            <a:ext cx="10984632" cy="60015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n-GB" sz="3600" b="1" dirty="0">
                <a:solidFill>
                  <a:schemeClr val="dk2"/>
                </a:solidFill>
                <a:latin typeface="Arial"/>
                <a:ea typeface="Arial"/>
                <a:cs typeface="Arial"/>
                <a:sym typeface="Arial"/>
              </a:rPr>
              <a:t>Challenges in moving towards health in all policy</a:t>
            </a:r>
            <a:endParaRPr sz="3600" b="1" i="1" dirty="0">
              <a:solidFill>
                <a:schemeClr val="accent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4"/>
          <p:cNvGrpSpPr/>
          <p:nvPr/>
        </p:nvGrpSpPr>
        <p:grpSpPr>
          <a:xfrm>
            <a:off x="1800224" y="1214437"/>
            <a:ext cx="9541567" cy="4804454"/>
            <a:chOff x="0" y="0"/>
            <a:chExt cx="9541567" cy="4804454"/>
          </a:xfrm>
        </p:grpSpPr>
        <p:sp>
          <p:nvSpPr>
            <p:cNvPr id="131" name="Google Shape;131;p4"/>
            <p:cNvSpPr/>
            <p:nvPr/>
          </p:nvSpPr>
          <p:spPr>
            <a:xfrm>
              <a:off x="0" y="0"/>
              <a:ext cx="9541567" cy="929161"/>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2001229" y="0"/>
              <a:ext cx="7540337" cy="92916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GB" sz="2400" b="1" dirty="0">
                  <a:solidFill>
                    <a:schemeClr val="lt1"/>
                  </a:solidFill>
                  <a:latin typeface="Lato Light"/>
                  <a:ea typeface="Lato Light"/>
                  <a:cs typeface="Lato Light"/>
                  <a:sym typeface="Lato Light"/>
                </a:rPr>
                <a:t>A new </a:t>
              </a:r>
              <a:r>
                <a:rPr lang="en-GB" sz="2400" b="1" dirty="0">
                  <a:solidFill>
                    <a:srgbClr val="FFFF00"/>
                  </a:solidFill>
                  <a:latin typeface="Lato Light"/>
                  <a:ea typeface="Lato Light"/>
                  <a:cs typeface="Lato Light"/>
                  <a:sym typeface="Lato Light"/>
                </a:rPr>
                <a:t>systems-science</a:t>
              </a:r>
              <a:r>
                <a:rPr lang="en-GB" sz="2400" b="1" dirty="0">
                  <a:solidFill>
                    <a:schemeClr val="lt1"/>
                  </a:solidFill>
                  <a:latin typeface="Lato Light"/>
                  <a:ea typeface="Lato Light"/>
                  <a:cs typeface="Lato Light"/>
                  <a:sym typeface="Lato Light"/>
                </a:rPr>
                <a:t> approach to policy effectiveness and cost-effectiveness</a:t>
              </a:r>
              <a:endParaRPr sz="2400" b="1" dirty="0">
                <a:solidFill>
                  <a:schemeClr val="lt1"/>
                </a:solidFill>
                <a:latin typeface="Lato Light"/>
                <a:ea typeface="Lato Light"/>
                <a:cs typeface="Lato Light"/>
                <a:sym typeface="Lato Light"/>
              </a:endParaRPr>
            </a:p>
          </p:txBody>
        </p:sp>
        <p:sp>
          <p:nvSpPr>
            <p:cNvPr id="133" name="Google Shape;133;p4"/>
            <p:cNvSpPr/>
            <p:nvPr/>
          </p:nvSpPr>
          <p:spPr>
            <a:xfrm>
              <a:off x="417071" y="90351"/>
              <a:ext cx="1260002" cy="748458"/>
            </a:xfrm>
            <a:prstGeom prst="roundRect">
              <a:avLst>
                <a:gd name="adj" fmla="val 10000"/>
              </a:avLst>
            </a:prstGeom>
            <a:blipFill rotWithShape="1">
              <a:blip r:embed="rId3">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0" y="1022078"/>
              <a:ext cx="9541567" cy="1738220"/>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txBox="1"/>
            <p:nvPr/>
          </p:nvSpPr>
          <p:spPr>
            <a:xfrm>
              <a:off x="2001229" y="1022078"/>
              <a:ext cx="7540337" cy="173822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GB" sz="2000" b="1" dirty="0">
                  <a:solidFill>
                    <a:schemeClr val="lt1"/>
                  </a:solidFill>
                  <a:latin typeface="Lato Light"/>
                  <a:ea typeface="Lato Light"/>
                  <a:cs typeface="Lato Light"/>
                  <a:sym typeface="Lato Light"/>
                </a:rPr>
                <a:t>New insights into </a:t>
              </a:r>
              <a:r>
                <a:rPr lang="en-GB" sz="2000" b="1" dirty="0">
                  <a:solidFill>
                    <a:srgbClr val="FFFF00"/>
                  </a:solidFill>
                  <a:latin typeface="Lato Light"/>
                  <a:ea typeface="Lato Light"/>
                  <a:cs typeface="Lato Light"/>
                  <a:sym typeface="Lato Light"/>
                </a:rPr>
                <a:t>complex</a:t>
              </a:r>
              <a:r>
                <a:rPr lang="en-GB" sz="2000" b="1" dirty="0">
                  <a:solidFill>
                    <a:schemeClr val="lt1"/>
                  </a:solidFill>
                  <a:latin typeface="Lato Light"/>
                  <a:ea typeface="Lato Light"/>
                  <a:cs typeface="Lato Light"/>
                  <a:sym typeface="Lato Light"/>
                </a:rPr>
                <a:t> </a:t>
              </a:r>
              <a:r>
                <a:rPr lang="en-GB" sz="2000" b="1" dirty="0">
                  <a:solidFill>
                    <a:srgbClr val="FFFF00"/>
                  </a:solidFill>
                  <a:latin typeface="Lato Light"/>
                  <a:ea typeface="Lato Light"/>
                  <a:cs typeface="Lato Light"/>
                  <a:sym typeface="Lato Light"/>
                </a:rPr>
                <a:t>cause-and-effect relationships</a:t>
              </a:r>
              <a:r>
                <a:rPr lang="en-GB" sz="2000" b="1" dirty="0">
                  <a:solidFill>
                    <a:schemeClr val="lt1"/>
                  </a:solidFill>
                  <a:latin typeface="Lato Light"/>
                  <a:ea typeface="Lato Light"/>
                  <a:cs typeface="Lato Light"/>
                  <a:sym typeface="Lato Light"/>
                </a:rPr>
                <a:t>, initially in 4 policy areas: </a:t>
              </a:r>
              <a:endParaRPr dirty="0"/>
            </a:p>
            <a:p>
              <a:pPr lvl="5">
                <a:lnSpc>
                  <a:spcPct val="90000"/>
                </a:lnSpc>
              </a:pPr>
              <a:r>
                <a:rPr lang="en-GB" sz="2000" i="1" dirty="0">
                  <a:solidFill>
                    <a:schemeClr val="bg1"/>
                  </a:solidFill>
                  <a:latin typeface="Lato Light"/>
                  <a:ea typeface="Lato Light"/>
                  <a:cs typeface="Lato Light"/>
                  <a:sym typeface="Lato Light"/>
                </a:rPr>
                <a:t>      - Inclusive Economic Growth </a:t>
              </a:r>
              <a:endParaRPr dirty="0">
                <a:solidFill>
                  <a:schemeClr val="bg1"/>
                </a:solidFill>
              </a:endParaRPr>
            </a:p>
            <a:p>
              <a:pPr lvl="5">
                <a:lnSpc>
                  <a:spcPct val="90000"/>
                </a:lnSpc>
              </a:pPr>
              <a:r>
                <a:rPr lang="en-GB" sz="2000" i="1" dirty="0">
                  <a:solidFill>
                    <a:schemeClr val="bg1"/>
                  </a:solidFill>
                  <a:latin typeface="Lato Light"/>
                  <a:ea typeface="Lato Light"/>
                  <a:cs typeface="Lato Light"/>
                  <a:sym typeface="Lato Light"/>
                </a:rPr>
                <a:t>      - Housing </a:t>
              </a:r>
              <a:endParaRPr dirty="0">
                <a:solidFill>
                  <a:schemeClr val="bg1"/>
                </a:solidFill>
              </a:endParaRPr>
            </a:p>
            <a:p>
              <a:pPr lvl="5">
                <a:lnSpc>
                  <a:spcPct val="90000"/>
                </a:lnSpc>
              </a:pPr>
              <a:r>
                <a:rPr lang="en-GB" sz="2000" i="1" dirty="0">
                  <a:solidFill>
                    <a:schemeClr val="bg1"/>
                  </a:solidFill>
                  <a:latin typeface="Lato Light"/>
                  <a:ea typeface="Lato Light"/>
                  <a:cs typeface="Lato Light"/>
                  <a:sym typeface="Lato Light"/>
                </a:rPr>
                <a:t>      - Promotion of Mental Wellbeing </a:t>
              </a:r>
              <a:endParaRPr dirty="0">
                <a:solidFill>
                  <a:schemeClr val="bg1"/>
                </a:solidFill>
              </a:endParaRPr>
            </a:p>
            <a:p>
              <a:pPr lvl="5">
                <a:lnSpc>
                  <a:spcPct val="90000"/>
                </a:lnSpc>
              </a:pPr>
              <a:r>
                <a:rPr lang="en-GB" sz="2000" i="1" dirty="0">
                  <a:solidFill>
                    <a:schemeClr val="bg1"/>
                  </a:solidFill>
                  <a:latin typeface="Lato Light"/>
                  <a:ea typeface="Lato Light"/>
                  <a:cs typeface="Lato Light"/>
                  <a:sym typeface="Lato Light"/>
                </a:rPr>
                <a:t>      - Adverse Childhood Experiences</a:t>
              </a:r>
              <a:endParaRPr sz="2000" b="0" i="1" dirty="0">
                <a:solidFill>
                  <a:schemeClr val="bg1"/>
                </a:solidFill>
                <a:latin typeface="Lato Light"/>
                <a:ea typeface="Lato Light"/>
                <a:cs typeface="Lato Light"/>
                <a:sym typeface="Lato Light"/>
              </a:endParaRPr>
            </a:p>
          </p:txBody>
        </p:sp>
        <p:sp>
          <p:nvSpPr>
            <p:cNvPr id="136" name="Google Shape;136;p4"/>
            <p:cNvSpPr/>
            <p:nvPr/>
          </p:nvSpPr>
          <p:spPr>
            <a:xfrm>
              <a:off x="417663" y="1330335"/>
              <a:ext cx="1260002" cy="1121706"/>
            </a:xfrm>
            <a:prstGeom prst="roundRect">
              <a:avLst>
                <a:gd name="adj" fmla="val 10000"/>
              </a:avLst>
            </a:prstGeom>
            <a:blipFill rotWithShape="1">
              <a:blip r:embed="rId4">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0" y="2853214"/>
              <a:ext cx="9541567" cy="929161"/>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2001229" y="2853214"/>
              <a:ext cx="7540337" cy="92916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GB" sz="2400" b="1" dirty="0">
                  <a:solidFill>
                    <a:srgbClr val="FFFF00"/>
                  </a:solidFill>
                  <a:latin typeface="Lato Light"/>
                  <a:ea typeface="Lato Light"/>
                  <a:cs typeface="Lato Light"/>
                  <a:sym typeface="Lato Light"/>
                </a:rPr>
                <a:t>Real-time policy appraisal and evaluation </a:t>
              </a:r>
              <a:r>
                <a:rPr lang="en-GB" sz="2400" b="1" dirty="0">
                  <a:solidFill>
                    <a:schemeClr val="lt1"/>
                  </a:solidFill>
                  <a:latin typeface="Lato Light"/>
                  <a:ea typeface="Lato Light"/>
                  <a:cs typeface="Lato Light"/>
                  <a:sym typeface="Lato Light"/>
                </a:rPr>
                <a:t>across sectoral boundaries (e.g. cross-sector business cases)</a:t>
              </a:r>
              <a:endParaRPr sz="2400" b="1" dirty="0">
                <a:solidFill>
                  <a:schemeClr val="lt1"/>
                </a:solidFill>
                <a:latin typeface="Lato Light"/>
                <a:ea typeface="Lato Light"/>
                <a:cs typeface="Lato Light"/>
                <a:sym typeface="Lato Light"/>
              </a:endParaRPr>
            </a:p>
          </p:txBody>
        </p:sp>
        <p:sp>
          <p:nvSpPr>
            <p:cNvPr id="139" name="Google Shape;139;p4"/>
            <p:cNvSpPr/>
            <p:nvPr/>
          </p:nvSpPr>
          <p:spPr>
            <a:xfrm>
              <a:off x="417663" y="2943566"/>
              <a:ext cx="1260002" cy="748458"/>
            </a:xfrm>
            <a:prstGeom prst="roundRect">
              <a:avLst>
                <a:gd name="adj" fmla="val 10000"/>
              </a:avLst>
            </a:prstGeom>
            <a:blipFill rotWithShape="1">
              <a:blip r:embed="rId5">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0" y="3875293"/>
              <a:ext cx="9541567" cy="929161"/>
            </a:xfrm>
            <a:prstGeom prst="roundRect">
              <a:avLst>
                <a:gd name="adj" fmla="val 10000"/>
              </a:avLst>
            </a:prstGeom>
            <a:gradFill>
              <a:gsLst>
                <a:gs pos="0">
                  <a:srgbClr val="477ED2"/>
                </a:gs>
                <a:gs pos="50000">
                  <a:srgbClr val="036DD2"/>
                </a:gs>
                <a:gs pos="100000">
                  <a:srgbClr val="005FC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2001229" y="3875293"/>
              <a:ext cx="7540337" cy="92916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GB" sz="2400" b="1" dirty="0">
                  <a:solidFill>
                    <a:srgbClr val="FFFF00"/>
                  </a:solidFill>
                  <a:latin typeface="Lato Light"/>
                  <a:ea typeface="Lato Light"/>
                  <a:cs typeface="Lato Light"/>
                  <a:sym typeface="Lato Light"/>
                </a:rPr>
                <a:t>New ways of working </a:t>
              </a:r>
              <a:r>
                <a:rPr lang="en-GB" sz="2400" b="1" dirty="0">
                  <a:solidFill>
                    <a:schemeClr val="lt1"/>
                  </a:solidFill>
                  <a:latin typeface="Lato Light"/>
                  <a:ea typeface="Lato Light"/>
                  <a:cs typeface="Lato Light"/>
                  <a:sym typeface="Lato Light"/>
                </a:rPr>
                <a:t>– academics and policy partners</a:t>
              </a:r>
              <a:endParaRPr dirty="0"/>
            </a:p>
          </p:txBody>
        </p:sp>
        <p:sp>
          <p:nvSpPr>
            <p:cNvPr id="142" name="Google Shape;142;p4"/>
            <p:cNvSpPr/>
            <p:nvPr/>
          </p:nvSpPr>
          <p:spPr>
            <a:xfrm>
              <a:off x="417663" y="3965644"/>
              <a:ext cx="1260002" cy="748458"/>
            </a:xfrm>
            <a:prstGeom prst="roundRect">
              <a:avLst>
                <a:gd name="adj" fmla="val 10000"/>
              </a:avLst>
            </a:prstGeom>
            <a:blipFill rotWithShape="1">
              <a:blip r:embed="rId6">
                <a:alphaModFix/>
              </a:blip>
              <a:stretch>
                <a:fillRect/>
              </a:stretch>
            </a:blip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4"/>
          <p:cNvSpPr txBox="1"/>
          <p:nvPr/>
        </p:nvSpPr>
        <p:spPr>
          <a:xfrm>
            <a:off x="357159" y="289106"/>
            <a:ext cx="10984632" cy="60015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n-GB" sz="3600" b="1">
                <a:solidFill>
                  <a:schemeClr val="dk2"/>
                </a:solidFill>
                <a:latin typeface="Arial"/>
                <a:ea typeface="Arial"/>
                <a:cs typeface="Arial"/>
                <a:sym typeface="Arial"/>
              </a:rPr>
              <a:t>What SIPHER wants to achieve</a:t>
            </a:r>
            <a:endParaRPr sz="3600" b="1" i="1">
              <a:solidFill>
                <a:schemeClr val="accent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p:nvPr/>
        </p:nvSpPr>
        <p:spPr>
          <a:xfrm>
            <a:off x="4511039" y="2033979"/>
            <a:ext cx="680774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rgbClr val="595959"/>
                </a:solidFill>
                <a:latin typeface="Arial"/>
                <a:ea typeface="Arial"/>
                <a:cs typeface="Arial"/>
                <a:sym typeface="Arial"/>
              </a:rPr>
              <a:t>Sheffield City Council (population: 570,000): aims to become a “public health organisation” with a focus on life expectancy gaps. HiAP because “public health cannot buy back health lost in other sectors”.</a:t>
            </a:r>
            <a:endParaRPr sz="1800">
              <a:solidFill>
                <a:srgbClr val="595959"/>
              </a:solidFill>
              <a:latin typeface="Arial"/>
              <a:ea typeface="Arial"/>
              <a:cs typeface="Arial"/>
              <a:sym typeface="Arial"/>
            </a:endParaRPr>
          </a:p>
        </p:txBody>
      </p:sp>
      <p:sp>
        <p:nvSpPr>
          <p:cNvPr id="149" name="Google Shape;149;p5"/>
          <p:cNvSpPr/>
          <p:nvPr/>
        </p:nvSpPr>
        <p:spPr>
          <a:xfrm>
            <a:off x="4511040" y="3257107"/>
            <a:ext cx="680774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rgbClr val="595959"/>
                </a:solidFill>
                <a:latin typeface="Arial"/>
                <a:ea typeface="Arial"/>
                <a:cs typeface="Arial"/>
                <a:sym typeface="Arial"/>
              </a:rPr>
              <a:t>Greater Manchester Combined Authority: new city-region (population: 2.7 million) with devolved powers. Large economy, with an ambitious lifecourse and place-based strategy.</a:t>
            </a:r>
            <a:endParaRPr sz="1800">
              <a:solidFill>
                <a:srgbClr val="595959"/>
              </a:solidFill>
              <a:latin typeface="Arial"/>
              <a:ea typeface="Arial"/>
              <a:cs typeface="Arial"/>
              <a:sym typeface="Arial"/>
            </a:endParaRPr>
          </a:p>
        </p:txBody>
      </p:sp>
      <p:sp>
        <p:nvSpPr>
          <p:cNvPr id="150" name="Google Shape;150;p5"/>
          <p:cNvSpPr/>
          <p:nvPr/>
        </p:nvSpPr>
        <p:spPr>
          <a:xfrm>
            <a:off x="4511040" y="4446782"/>
            <a:ext cx="680774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a:solidFill>
                  <a:srgbClr val="595959"/>
                </a:solidFill>
                <a:latin typeface="Arial"/>
                <a:ea typeface="Arial"/>
                <a:cs typeface="Arial"/>
                <a:sym typeface="Arial"/>
              </a:rPr>
              <a:t>Scotland (population: 5.3 million): strategic priorities around societal fairness and wellbeing creation, with multi-sectoral strategies on social, economic and health inequalities</a:t>
            </a:r>
            <a:r>
              <a:rPr lang="en-GB" sz="1800" dirty="0">
                <a:solidFill>
                  <a:srgbClr val="595959"/>
                </a:solidFill>
              </a:rPr>
              <a:t>.</a:t>
            </a:r>
            <a:r>
              <a:rPr lang="en-GB" sz="1800" dirty="0">
                <a:solidFill>
                  <a:srgbClr val="595959"/>
                </a:solidFill>
                <a:latin typeface="Arial"/>
                <a:ea typeface="Arial"/>
                <a:cs typeface="Arial"/>
                <a:sym typeface="Arial"/>
              </a:rPr>
              <a:t> Public Health Reform Programme underway.</a:t>
            </a:r>
            <a:endParaRPr sz="1800" dirty="0">
              <a:solidFill>
                <a:srgbClr val="595959"/>
              </a:solidFill>
              <a:latin typeface="Arial"/>
              <a:ea typeface="Arial"/>
              <a:cs typeface="Arial"/>
              <a:sym typeface="Arial"/>
            </a:endParaRPr>
          </a:p>
        </p:txBody>
      </p:sp>
      <p:grpSp>
        <p:nvGrpSpPr>
          <p:cNvPr id="151" name="Google Shape;151;p5"/>
          <p:cNvGrpSpPr/>
          <p:nvPr/>
        </p:nvGrpSpPr>
        <p:grpSpPr>
          <a:xfrm>
            <a:off x="139104" y="1915619"/>
            <a:ext cx="4357864" cy="1103211"/>
            <a:chOff x="3177" y="1590748"/>
            <a:chExt cx="4357864" cy="1103211"/>
          </a:xfrm>
        </p:grpSpPr>
        <p:sp>
          <p:nvSpPr>
            <p:cNvPr id="152" name="Google Shape;152;p5"/>
            <p:cNvSpPr/>
            <p:nvPr/>
          </p:nvSpPr>
          <p:spPr>
            <a:xfrm>
              <a:off x="1972429" y="1591567"/>
              <a:ext cx="392132" cy="1101573"/>
            </a:xfrm>
            <a:custGeom>
              <a:avLst/>
              <a:gdLst/>
              <a:ahLst/>
              <a:cxnLst/>
              <a:rect l="l" t="t" r="r" b="b"/>
              <a:pathLst>
                <a:path w="392132" h="1101573" extrusionOk="0">
                  <a:moveTo>
                    <a:pt x="0" y="0"/>
                  </a:moveTo>
                  <a:lnTo>
                    <a:pt x="4305" y="1856"/>
                  </a:lnTo>
                  <a:cubicBezTo>
                    <a:pt x="21376" y="9212"/>
                    <a:pt x="85390" y="36795"/>
                    <a:pt x="325443" y="140235"/>
                  </a:cubicBezTo>
                  <a:lnTo>
                    <a:pt x="392132" y="168972"/>
                  </a:lnTo>
                  <a:lnTo>
                    <a:pt x="392132" y="932602"/>
                  </a:lnTo>
                  <a:lnTo>
                    <a:pt x="389166" y="933880"/>
                  </a:lnTo>
                  <a:cubicBezTo>
                    <a:pt x="372095" y="941236"/>
                    <a:pt x="308081" y="968819"/>
                    <a:pt x="68028" y="1072259"/>
                  </a:cubicBezTo>
                  <a:lnTo>
                    <a:pt x="0" y="1101573"/>
                  </a:lnTo>
                  <a:lnTo>
                    <a:pt x="0" y="0"/>
                  </a:lnTo>
                  <a:close/>
                </a:path>
              </a:pathLst>
            </a:custGeom>
            <a:solidFill>
              <a:srgbClr val="0C51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53" name="Google Shape;153;p5"/>
            <p:cNvSpPr/>
            <p:nvPr/>
          </p:nvSpPr>
          <p:spPr>
            <a:xfrm>
              <a:off x="3177" y="1590748"/>
              <a:ext cx="1969253" cy="1103211"/>
            </a:xfrm>
            <a:custGeom>
              <a:avLst/>
              <a:gdLst/>
              <a:ahLst/>
              <a:cxnLst/>
              <a:rect l="l" t="t" r="r" b="b"/>
              <a:pathLst>
                <a:path w="1969253" h="1103211" extrusionOk="0">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54" name="Google Shape;154;p5"/>
            <p:cNvSpPr/>
            <p:nvPr/>
          </p:nvSpPr>
          <p:spPr>
            <a:xfrm>
              <a:off x="2364562" y="1760539"/>
              <a:ext cx="1996479" cy="763630"/>
            </a:xfrm>
            <a:custGeom>
              <a:avLst/>
              <a:gdLst/>
              <a:ahLst/>
              <a:cxnLst/>
              <a:rect l="l" t="t" r="r" b="b"/>
              <a:pathLst>
                <a:path w="1996479" h="763630" extrusionOk="0">
                  <a:moveTo>
                    <a:pt x="0" y="0"/>
                  </a:moveTo>
                  <a:lnTo>
                    <a:pt x="3241" y="1396"/>
                  </a:lnTo>
                  <a:cubicBezTo>
                    <a:pt x="3241" y="1396"/>
                    <a:pt x="3241" y="1396"/>
                    <a:pt x="1685316" y="1396"/>
                  </a:cubicBezTo>
                  <a:cubicBezTo>
                    <a:pt x="1685316" y="1396"/>
                    <a:pt x="1685316" y="1396"/>
                    <a:pt x="1685316" y="2751"/>
                  </a:cubicBezTo>
                  <a:lnTo>
                    <a:pt x="1685316" y="4527"/>
                  </a:lnTo>
                  <a:lnTo>
                    <a:pt x="1691451" y="7732"/>
                  </a:lnTo>
                  <a:cubicBezTo>
                    <a:pt x="1761203" y="45099"/>
                    <a:pt x="2268712" y="337000"/>
                    <a:pt x="1799688" y="686644"/>
                  </a:cubicBezTo>
                  <a:lnTo>
                    <a:pt x="1685316" y="761338"/>
                  </a:lnTo>
                  <a:lnTo>
                    <a:pt x="1685316" y="762233"/>
                  </a:lnTo>
                  <a:lnTo>
                    <a:pt x="1683945" y="762233"/>
                  </a:lnTo>
                  <a:lnTo>
                    <a:pt x="1683720" y="762380"/>
                  </a:lnTo>
                  <a:lnTo>
                    <a:pt x="1683720" y="762233"/>
                  </a:lnTo>
                  <a:lnTo>
                    <a:pt x="1682030" y="762233"/>
                  </a:lnTo>
                  <a:cubicBezTo>
                    <a:pt x="1659033" y="762233"/>
                    <a:pt x="1475056" y="762233"/>
                    <a:pt x="3241" y="762233"/>
                  </a:cubicBezTo>
                  <a:cubicBezTo>
                    <a:pt x="3241" y="762233"/>
                    <a:pt x="3241" y="762233"/>
                    <a:pt x="2465" y="762567"/>
                  </a:cubicBezTo>
                  <a:lnTo>
                    <a:pt x="0" y="76363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55" name="Google Shape;155;p5"/>
            <p:cNvSpPr txBox="1"/>
            <p:nvPr/>
          </p:nvSpPr>
          <p:spPr>
            <a:xfrm>
              <a:off x="316261" y="1833933"/>
              <a:ext cx="125386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a:ea typeface="Lato"/>
                  <a:cs typeface="Lato"/>
                  <a:sym typeface="Lato"/>
                </a:rPr>
                <a:t>Local</a:t>
              </a:r>
              <a:endParaRPr sz="3600" b="1">
                <a:solidFill>
                  <a:schemeClr val="lt1"/>
                </a:solidFill>
                <a:latin typeface="Lato"/>
                <a:ea typeface="Lato"/>
                <a:cs typeface="Lato"/>
                <a:sym typeface="Lato"/>
              </a:endParaRPr>
            </a:p>
          </p:txBody>
        </p:sp>
      </p:grpSp>
      <p:grpSp>
        <p:nvGrpSpPr>
          <p:cNvPr id="156" name="Google Shape;156;p5"/>
          <p:cNvGrpSpPr/>
          <p:nvPr/>
        </p:nvGrpSpPr>
        <p:grpSpPr>
          <a:xfrm>
            <a:off x="139104" y="3153829"/>
            <a:ext cx="4357864" cy="1103211"/>
            <a:chOff x="3177" y="2828958"/>
            <a:chExt cx="4357864" cy="1103211"/>
          </a:xfrm>
        </p:grpSpPr>
        <p:sp>
          <p:nvSpPr>
            <p:cNvPr id="157" name="Google Shape;157;p5"/>
            <p:cNvSpPr/>
            <p:nvPr/>
          </p:nvSpPr>
          <p:spPr>
            <a:xfrm>
              <a:off x="1972429" y="2829777"/>
              <a:ext cx="392132" cy="1101573"/>
            </a:xfrm>
            <a:custGeom>
              <a:avLst/>
              <a:gdLst/>
              <a:ahLst/>
              <a:cxnLst/>
              <a:rect l="l" t="t" r="r" b="b"/>
              <a:pathLst>
                <a:path w="392132" h="1101573" extrusionOk="0">
                  <a:moveTo>
                    <a:pt x="0" y="0"/>
                  </a:moveTo>
                  <a:lnTo>
                    <a:pt x="4305" y="1856"/>
                  </a:lnTo>
                  <a:cubicBezTo>
                    <a:pt x="21376" y="9212"/>
                    <a:pt x="85390" y="36796"/>
                    <a:pt x="325443" y="140236"/>
                  </a:cubicBezTo>
                  <a:lnTo>
                    <a:pt x="392132" y="168973"/>
                  </a:lnTo>
                  <a:lnTo>
                    <a:pt x="392132" y="932602"/>
                  </a:lnTo>
                  <a:lnTo>
                    <a:pt x="389166" y="933880"/>
                  </a:lnTo>
                  <a:cubicBezTo>
                    <a:pt x="372095" y="941236"/>
                    <a:pt x="308081" y="968819"/>
                    <a:pt x="68028" y="1072259"/>
                  </a:cubicBezTo>
                  <a:lnTo>
                    <a:pt x="0" y="1101573"/>
                  </a:lnTo>
                  <a:lnTo>
                    <a:pt x="0" y="0"/>
                  </a:lnTo>
                  <a:close/>
                </a:path>
              </a:pathLst>
            </a:custGeom>
            <a:solidFill>
              <a:srgbClr val="00779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58" name="Google Shape;158;p5"/>
            <p:cNvSpPr/>
            <p:nvPr/>
          </p:nvSpPr>
          <p:spPr>
            <a:xfrm>
              <a:off x="3177" y="2828958"/>
              <a:ext cx="1969253" cy="1103211"/>
            </a:xfrm>
            <a:custGeom>
              <a:avLst/>
              <a:gdLst/>
              <a:ahLst/>
              <a:cxnLst/>
              <a:rect l="l" t="t" r="r" b="b"/>
              <a:pathLst>
                <a:path w="1969253" h="1103211" extrusionOk="0">
                  <a:moveTo>
                    <a:pt x="162713" y="0"/>
                  </a:moveTo>
                  <a:cubicBezTo>
                    <a:pt x="162713" y="0"/>
                    <a:pt x="162713" y="0"/>
                    <a:pt x="1967351" y="0"/>
                  </a:cubicBezTo>
                  <a:cubicBezTo>
                    <a:pt x="1967351" y="0"/>
                    <a:pt x="1967351" y="0"/>
                    <a:pt x="1968127" y="334"/>
                  </a:cubicBezTo>
                  <a:lnTo>
                    <a:pt x="1969253" y="819"/>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0"/>
                    <a:pt x="71847" y="0"/>
                    <a:pt x="16271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59" name="Google Shape;159;p5"/>
            <p:cNvSpPr/>
            <p:nvPr/>
          </p:nvSpPr>
          <p:spPr>
            <a:xfrm>
              <a:off x="2364562" y="2998750"/>
              <a:ext cx="1996479" cy="763629"/>
            </a:xfrm>
            <a:custGeom>
              <a:avLst/>
              <a:gdLst/>
              <a:ahLst/>
              <a:cxnLst/>
              <a:rect l="l" t="t" r="r" b="b"/>
              <a:pathLst>
                <a:path w="1996479" h="763629" extrusionOk="0">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60" name="Google Shape;160;p5"/>
          <p:cNvGrpSpPr/>
          <p:nvPr/>
        </p:nvGrpSpPr>
        <p:grpSpPr>
          <a:xfrm>
            <a:off x="139104" y="4345958"/>
            <a:ext cx="4339477" cy="1103211"/>
            <a:chOff x="3177" y="5297437"/>
            <a:chExt cx="4339477" cy="1103211"/>
          </a:xfrm>
        </p:grpSpPr>
        <p:sp>
          <p:nvSpPr>
            <p:cNvPr id="161" name="Google Shape;161;p5"/>
            <p:cNvSpPr/>
            <p:nvPr/>
          </p:nvSpPr>
          <p:spPr>
            <a:xfrm>
              <a:off x="1972429" y="5298257"/>
              <a:ext cx="392132" cy="1101572"/>
            </a:xfrm>
            <a:custGeom>
              <a:avLst/>
              <a:gdLst/>
              <a:ahLst/>
              <a:cxnLst/>
              <a:rect l="l" t="t" r="r" b="b"/>
              <a:pathLst>
                <a:path w="392132" h="1101572" extrusionOk="0">
                  <a:moveTo>
                    <a:pt x="0" y="0"/>
                  </a:moveTo>
                  <a:lnTo>
                    <a:pt x="4305" y="1855"/>
                  </a:lnTo>
                  <a:cubicBezTo>
                    <a:pt x="21376" y="9211"/>
                    <a:pt x="85390" y="36795"/>
                    <a:pt x="325443" y="140235"/>
                  </a:cubicBezTo>
                  <a:lnTo>
                    <a:pt x="392132" y="168972"/>
                  </a:lnTo>
                  <a:lnTo>
                    <a:pt x="392132" y="932601"/>
                  </a:lnTo>
                  <a:lnTo>
                    <a:pt x="389166" y="933879"/>
                  </a:lnTo>
                  <a:cubicBezTo>
                    <a:pt x="372095" y="941235"/>
                    <a:pt x="308081" y="968819"/>
                    <a:pt x="68028" y="1072258"/>
                  </a:cubicBezTo>
                  <a:lnTo>
                    <a:pt x="0" y="1101572"/>
                  </a:lnTo>
                  <a:lnTo>
                    <a:pt x="0" y="0"/>
                  </a:lnTo>
                  <a:close/>
                </a:path>
              </a:pathLst>
            </a:custGeom>
            <a:solidFill>
              <a:srgbClr val="0C9A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2" name="Google Shape;162;p5"/>
            <p:cNvSpPr/>
            <p:nvPr/>
          </p:nvSpPr>
          <p:spPr>
            <a:xfrm>
              <a:off x="3177" y="5297437"/>
              <a:ext cx="1969253" cy="1103211"/>
            </a:xfrm>
            <a:custGeom>
              <a:avLst/>
              <a:gdLst/>
              <a:ahLst/>
              <a:cxnLst/>
              <a:rect l="l" t="t" r="r" b="b"/>
              <a:pathLst>
                <a:path w="1969253" h="1103211" extrusionOk="0">
                  <a:moveTo>
                    <a:pt x="162713" y="0"/>
                  </a:moveTo>
                  <a:cubicBezTo>
                    <a:pt x="162713" y="0"/>
                    <a:pt x="162713" y="0"/>
                    <a:pt x="1967351" y="0"/>
                  </a:cubicBezTo>
                  <a:cubicBezTo>
                    <a:pt x="1967351" y="0"/>
                    <a:pt x="1967351" y="0"/>
                    <a:pt x="1968127" y="334"/>
                  </a:cubicBezTo>
                  <a:lnTo>
                    <a:pt x="1969253" y="820"/>
                  </a:lnTo>
                  <a:lnTo>
                    <a:pt x="1969253" y="1102392"/>
                  </a:lnTo>
                  <a:lnTo>
                    <a:pt x="1967351" y="1103211"/>
                  </a:lnTo>
                  <a:cubicBezTo>
                    <a:pt x="1967351" y="1103211"/>
                    <a:pt x="1967351" y="1103211"/>
                    <a:pt x="162713" y="1103211"/>
                  </a:cubicBezTo>
                  <a:cubicBezTo>
                    <a:pt x="71847" y="1103211"/>
                    <a:pt x="0" y="1029241"/>
                    <a:pt x="0" y="936250"/>
                  </a:cubicBezTo>
                  <a:cubicBezTo>
                    <a:pt x="0" y="936250"/>
                    <a:pt x="0" y="936250"/>
                    <a:pt x="0" y="166961"/>
                  </a:cubicBezTo>
                  <a:cubicBezTo>
                    <a:pt x="0" y="73971"/>
                    <a:pt x="71847" y="0"/>
                    <a:pt x="162713"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3" name="Google Shape;163;p5"/>
            <p:cNvSpPr/>
            <p:nvPr/>
          </p:nvSpPr>
          <p:spPr>
            <a:xfrm>
              <a:off x="2346175" y="5456423"/>
              <a:ext cx="1996479" cy="763629"/>
            </a:xfrm>
            <a:custGeom>
              <a:avLst/>
              <a:gdLst/>
              <a:ahLst/>
              <a:cxnLst/>
              <a:rect l="l" t="t" r="r" b="b"/>
              <a:pathLst>
                <a:path w="1996479" h="763629" extrusionOk="0">
                  <a:moveTo>
                    <a:pt x="0" y="0"/>
                  </a:moveTo>
                  <a:lnTo>
                    <a:pt x="3241" y="1396"/>
                  </a:lnTo>
                  <a:cubicBezTo>
                    <a:pt x="3241" y="1396"/>
                    <a:pt x="3241" y="1396"/>
                    <a:pt x="1685316" y="1396"/>
                  </a:cubicBezTo>
                  <a:cubicBezTo>
                    <a:pt x="1685316" y="1396"/>
                    <a:pt x="1685316" y="1396"/>
                    <a:pt x="1685316" y="2750"/>
                  </a:cubicBezTo>
                  <a:lnTo>
                    <a:pt x="1685316" y="4526"/>
                  </a:lnTo>
                  <a:lnTo>
                    <a:pt x="1691451" y="7732"/>
                  </a:lnTo>
                  <a:cubicBezTo>
                    <a:pt x="1761203" y="45098"/>
                    <a:pt x="2268712" y="336999"/>
                    <a:pt x="1799688" y="686643"/>
                  </a:cubicBezTo>
                  <a:lnTo>
                    <a:pt x="1685316" y="761337"/>
                  </a:lnTo>
                  <a:lnTo>
                    <a:pt x="1685316" y="762232"/>
                  </a:lnTo>
                  <a:lnTo>
                    <a:pt x="1683945" y="762232"/>
                  </a:lnTo>
                  <a:lnTo>
                    <a:pt x="1683720" y="762379"/>
                  </a:lnTo>
                  <a:lnTo>
                    <a:pt x="1683720" y="762232"/>
                  </a:lnTo>
                  <a:lnTo>
                    <a:pt x="1682030" y="762232"/>
                  </a:lnTo>
                  <a:cubicBezTo>
                    <a:pt x="1659033" y="762232"/>
                    <a:pt x="1475056" y="762232"/>
                    <a:pt x="3241" y="762232"/>
                  </a:cubicBezTo>
                  <a:cubicBezTo>
                    <a:pt x="3241" y="762232"/>
                    <a:pt x="3241" y="762232"/>
                    <a:pt x="2465" y="762566"/>
                  </a:cubicBezTo>
                  <a:lnTo>
                    <a:pt x="0" y="763629"/>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64" name="Google Shape;164;p5"/>
          <p:cNvSpPr txBox="1"/>
          <p:nvPr/>
        </p:nvSpPr>
        <p:spPr>
          <a:xfrm>
            <a:off x="2122429" y="285541"/>
            <a:ext cx="8179722" cy="1154154"/>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n-GB" sz="2400" b="1">
                <a:solidFill>
                  <a:srgbClr val="595959"/>
                </a:solidFill>
                <a:latin typeface="Arial"/>
                <a:ea typeface="Arial"/>
                <a:cs typeface="Arial"/>
                <a:sym typeface="Arial"/>
              </a:rPr>
              <a:t>Our policy partners: </a:t>
            </a:r>
            <a:endParaRPr/>
          </a:p>
          <a:p>
            <a:pPr marL="0" marR="0" lvl="0" indent="0" algn="ctr" rtl="0">
              <a:spcBef>
                <a:spcPts val="0"/>
              </a:spcBef>
              <a:spcAft>
                <a:spcPts val="0"/>
              </a:spcAft>
              <a:buNone/>
            </a:pPr>
            <a:r>
              <a:rPr lang="en-GB" sz="2400" b="1">
                <a:solidFill>
                  <a:srgbClr val="595959"/>
                </a:solidFill>
                <a:latin typeface="Arial"/>
                <a:ea typeface="Arial"/>
                <a:cs typeface="Arial"/>
                <a:sym typeface="Arial"/>
              </a:rPr>
              <a:t>3 scales of government, one common struggle: above average NCD burden and persistent health inequalities</a:t>
            </a:r>
            <a:endParaRPr sz="2400" b="1">
              <a:solidFill>
                <a:srgbClr val="595959"/>
              </a:solidFill>
              <a:latin typeface="Arial"/>
              <a:ea typeface="Arial"/>
              <a:cs typeface="Arial"/>
              <a:sym typeface="Arial"/>
            </a:endParaRPr>
          </a:p>
        </p:txBody>
      </p:sp>
      <p:sp>
        <p:nvSpPr>
          <p:cNvPr id="165" name="Google Shape;165;p5"/>
          <p:cNvSpPr txBox="1"/>
          <p:nvPr/>
        </p:nvSpPr>
        <p:spPr>
          <a:xfrm>
            <a:off x="208122" y="3413046"/>
            <a:ext cx="191430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a:ea typeface="Lato"/>
                <a:cs typeface="Lato"/>
                <a:sym typeface="Lato"/>
              </a:rPr>
              <a:t>Regional</a:t>
            </a:r>
            <a:endParaRPr sz="3600" b="1">
              <a:solidFill>
                <a:schemeClr val="lt1"/>
              </a:solidFill>
              <a:latin typeface="Lato"/>
              <a:ea typeface="Lato"/>
              <a:cs typeface="Lato"/>
              <a:sym typeface="Lato"/>
            </a:endParaRPr>
          </a:p>
        </p:txBody>
      </p:sp>
      <p:sp>
        <p:nvSpPr>
          <p:cNvPr id="166" name="Google Shape;166;p5"/>
          <p:cNvSpPr txBox="1"/>
          <p:nvPr/>
        </p:nvSpPr>
        <p:spPr>
          <a:xfrm>
            <a:off x="198340" y="4594370"/>
            <a:ext cx="18004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a:ea typeface="Lato"/>
                <a:cs typeface="Lato"/>
                <a:sym typeface="Lato"/>
              </a:rPr>
              <a:t>National</a:t>
            </a:r>
            <a:endParaRPr sz="3600" b="1">
              <a:solidFill>
                <a:schemeClr val="lt1"/>
              </a:solidFill>
              <a:latin typeface="Lato"/>
              <a:ea typeface="Lato"/>
              <a:cs typeface="Lato"/>
              <a:sym typeface="Lato"/>
            </a:endParaRPr>
          </a:p>
        </p:txBody>
      </p:sp>
      <p:sp>
        <p:nvSpPr>
          <p:cNvPr id="167" name="Google Shape;167;p5"/>
          <p:cNvSpPr txBox="1"/>
          <p:nvPr/>
        </p:nvSpPr>
        <p:spPr>
          <a:xfrm>
            <a:off x="470149" y="5812867"/>
            <a:ext cx="4411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Lato"/>
                <a:ea typeface="Lato"/>
                <a:cs typeface="Lato"/>
                <a:sym typeface="Lato"/>
              </a:rPr>
              <a:t>4</a:t>
            </a:r>
            <a:endParaRPr sz="3600" b="1">
              <a:solidFill>
                <a:schemeClr val="l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500"/>
                                        <p:tgtEl>
                                          <p:spTgt spid="1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500"/>
                                        <p:tgtEl>
                                          <p:spTgt spid="1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fade">
                                      <p:cBhvr>
                                        <p:cTn id="23" dur="500"/>
                                        <p:tgtEl>
                                          <p:spTgt spid="16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fade">
                                      <p:cBhvr>
                                        <p:cTn id="2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p:nvPr/>
        </p:nvSpPr>
        <p:spPr>
          <a:xfrm>
            <a:off x="315078" y="274255"/>
            <a:ext cx="11500685" cy="907933"/>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n-GB" sz="2800" b="1">
                <a:solidFill>
                  <a:srgbClr val="595959"/>
                </a:solidFill>
                <a:latin typeface="Arial"/>
                <a:ea typeface="Arial"/>
                <a:cs typeface="Arial"/>
                <a:sym typeface="Arial"/>
              </a:rPr>
              <a:t>Co-production between researchers, policy and practice partners </a:t>
            </a:r>
            <a:endParaRPr/>
          </a:p>
          <a:p>
            <a:pPr marL="0" marR="0" lvl="0" indent="0" algn="ctr" rtl="0">
              <a:spcBef>
                <a:spcPts val="0"/>
              </a:spcBef>
              <a:spcAft>
                <a:spcPts val="0"/>
              </a:spcAft>
              <a:buNone/>
            </a:pPr>
            <a:r>
              <a:rPr lang="en-GB" sz="2800" b="1">
                <a:solidFill>
                  <a:srgbClr val="595959"/>
                </a:solidFill>
                <a:latin typeface="Arial"/>
                <a:ea typeface="Arial"/>
                <a:cs typeface="Arial"/>
                <a:sym typeface="Arial"/>
              </a:rPr>
              <a:t>is at the heart of SIPHER</a:t>
            </a:r>
            <a:endParaRPr sz="2800" b="1">
              <a:solidFill>
                <a:srgbClr val="595959"/>
              </a:solidFill>
              <a:latin typeface="Arial"/>
              <a:ea typeface="Arial"/>
              <a:cs typeface="Arial"/>
              <a:sym typeface="Arial"/>
            </a:endParaRPr>
          </a:p>
        </p:txBody>
      </p:sp>
      <p:grpSp>
        <p:nvGrpSpPr>
          <p:cNvPr id="174" name="Google Shape;174;p6"/>
          <p:cNvGrpSpPr/>
          <p:nvPr/>
        </p:nvGrpSpPr>
        <p:grpSpPr>
          <a:xfrm>
            <a:off x="604996" y="1367160"/>
            <a:ext cx="11210766" cy="5105077"/>
            <a:chOff x="0" y="0"/>
            <a:chExt cx="11210766" cy="5105077"/>
          </a:xfrm>
        </p:grpSpPr>
        <p:sp>
          <p:nvSpPr>
            <p:cNvPr id="175" name="Google Shape;175;p6"/>
            <p:cNvSpPr/>
            <p:nvPr/>
          </p:nvSpPr>
          <p:spPr>
            <a:xfrm>
              <a:off x="0" y="0"/>
              <a:ext cx="2189602" cy="5105077"/>
            </a:xfrm>
            <a:prstGeom prst="roundRect">
              <a:avLst>
                <a:gd name="adj" fmla="val 10000"/>
              </a:avLst>
            </a:prstGeom>
            <a:solidFill>
              <a:srgbClr val="0E6DC9">
                <a:alpha val="8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p:nvPr/>
          </p:nvSpPr>
          <p:spPr>
            <a:xfrm>
              <a:off x="0" y="2042030"/>
              <a:ext cx="2189602" cy="204203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GB" sz="2000">
                  <a:solidFill>
                    <a:schemeClr val="lt1"/>
                  </a:solidFill>
                  <a:latin typeface="Lato Light"/>
                  <a:ea typeface="Lato Light"/>
                  <a:cs typeface="Lato Light"/>
                  <a:sym typeface="Lato Light"/>
                </a:rPr>
                <a:t>Policy partners are co-investigators on grant </a:t>
              </a:r>
              <a:endParaRPr/>
            </a:p>
          </p:txBody>
        </p:sp>
        <p:sp>
          <p:nvSpPr>
            <p:cNvPr id="177" name="Google Shape;177;p6"/>
            <p:cNvSpPr/>
            <p:nvPr/>
          </p:nvSpPr>
          <p:spPr>
            <a:xfrm>
              <a:off x="244806" y="306304"/>
              <a:ext cx="1699990" cy="1699990"/>
            </a:xfrm>
            <a:prstGeom prst="ellipse">
              <a:avLst/>
            </a:prstGeom>
            <a:blipFill rotWithShape="1">
              <a:blip r:embed="rId3">
                <a:alphaModFix/>
              </a:blip>
              <a:stretch>
                <a:fillRect l="-3999" r="-3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255291" y="0"/>
              <a:ext cx="2189602" cy="5105077"/>
            </a:xfrm>
            <a:prstGeom prst="roundRect">
              <a:avLst>
                <a:gd name="adj" fmla="val 10000"/>
              </a:avLst>
            </a:prstGeom>
            <a:solidFill>
              <a:srgbClr val="0E6DC9">
                <a:alpha val="800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2255291" y="2042030"/>
              <a:ext cx="2189602" cy="204203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GB" sz="2000" dirty="0">
                  <a:solidFill>
                    <a:schemeClr val="lt1"/>
                  </a:solidFill>
                  <a:latin typeface="Lato Light"/>
                  <a:ea typeface="Lato Light"/>
                  <a:cs typeface="Lato Light"/>
                  <a:sym typeface="Lato Light"/>
                </a:rPr>
                <a:t>4 embedded researchers employed by partner organisations</a:t>
              </a:r>
              <a:endParaRPr dirty="0"/>
            </a:p>
          </p:txBody>
        </p:sp>
        <p:sp>
          <p:nvSpPr>
            <p:cNvPr id="180" name="Google Shape;180;p6"/>
            <p:cNvSpPr/>
            <p:nvPr/>
          </p:nvSpPr>
          <p:spPr>
            <a:xfrm>
              <a:off x="2500097" y="306304"/>
              <a:ext cx="1699990" cy="1699990"/>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510582" y="0"/>
              <a:ext cx="2189602" cy="5105077"/>
            </a:xfrm>
            <a:prstGeom prst="roundRect">
              <a:avLst>
                <a:gd name="adj" fmla="val 10000"/>
              </a:avLst>
            </a:prstGeom>
            <a:solidFill>
              <a:srgbClr val="0E6DC9">
                <a:alpha val="6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p:nvPr/>
          </p:nvSpPr>
          <p:spPr>
            <a:xfrm>
              <a:off x="4510582" y="2042030"/>
              <a:ext cx="2189602" cy="204203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GB" sz="2000" b="0" dirty="0">
                  <a:solidFill>
                    <a:schemeClr val="lt1"/>
                  </a:solidFill>
                  <a:latin typeface="Lato Light"/>
                  <a:ea typeface="Lato Light"/>
                  <a:cs typeface="Lato Light"/>
                  <a:sym typeface="Lato Light"/>
                </a:rPr>
                <a:t>£1.2 million co-investments</a:t>
              </a:r>
              <a:endParaRPr dirty="0"/>
            </a:p>
          </p:txBody>
        </p:sp>
        <p:sp>
          <p:nvSpPr>
            <p:cNvPr id="183" name="Google Shape;183;p6"/>
            <p:cNvSpPr/>
            <p:nvPr/>
          </p:nvSpPr>
          <p:spPr>
            <a:xfrm>
              <a:off x="4755388" y="306304"/>
              <a:ext cx="1699990" cy="1699990"/>
            </a:xfrm>
            <a:prstGeom prst="ellipse">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765873" y="0"/>
              <a:ext cx="2189602" cy="5105077"/>
            </a:xfrm>
            <a:prstGeom prst="roundRect">
              <a:avLst>
                <a:gd name="adj" fmla="val 10000"/>
              </a:avLst>
            </a:prstGeom>
            <a:solidFill>
              <a:srgbClr val="0E6DC9">
                <a:alpha val="600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p:nvPr/>
          </p:nvSpPr>
          <p:spPr>
            <a:xfrm>
              <a:off x="6765873" y="2042030"/>
              <a:ext cx="2189602" cy="204203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en-GB" sz="2000" dirty="0">
                  <a:solidFill>
                    <a:schemeClr val="lt1"/>
                  </a:solidFill>
                  <a:latin typeface="Lato Light"/>
                  <a:ea typeface="Lato Light"/>
                  <a:cs typeface="Lato Light"/>
                  <a:sym typeface="Lato Light"/>
                </a:rPr>
                <a:t>Focus on policy partners’ priorities</a:t>
              </a:r>
              <a:endParaRPr dirty="0"/>
            </a:p>
          </p:txBody>
        </p:sp>
        <p:sp>
          <p:nvSpPr>
            <p:cNvPr id="186" name="Google Shape;186;p6"/>
            <p:cNvSpPr/>
            <p:nvPr/>
          </p:nvSpPr>
          <p:spPr>
            <a:xfrm>
              <a:off x="7010679" y="306304"/>
              <a:ext cx="1699990" cy="1699990"/>
            </a:xfrm>
            <a:prstGeom prst="ellipse">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9021164" y="0"/>
              <a:ext cx="2189602" cy="5105077"/>
            </a:xfrm>
            <a:prstGeom prst="roundRect">
              <a:avLst>
                <a:gd name="adj" fmla="val 10000"/>
              </a:avLst>
            </a:prstGeom>
            <a:solidFill>
              <a:srgbClr val="0E6DC9">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txBox="1"/>
            <p:nvPr/>
          </p:nvSpPr>
          <p:spPr>
            <a:xfrm>
              <a:off x="9021164" y="2042030"/>
              <a:ext cx="2189602" cy="2042030"/>
            </a:xfrm>
            <a:prstGeom prst="rect">
              <a:avLst/>
            </a:prstGeom>
            <a:noFill/>
            <a:ln>
              <a:noFill/>
            </a:ln>
          </p:spPr>
          <p:txBody>
            <a:bodyPr spcFirstLastPara="1" wrap="square" lIns="142225" tIns="142225" rIns="142225" bIns="142225" anchor="ctr" anchorCtr="0">
              <a:noAutofit/>
            </a:bodyPr>
            <a:lstStyle/>
            <a:p>
              <a:pPr marL="0" marR="0" lvl="0" indent="0" algn="ctr" rtl="0">
                <a:lnSpc>
                  <a:spcPct val="100000"/>
                </a:lnSpc>
                <a:spcBef>
                  <a:spcPts val="0"/>
                </a:spcBef>
                <a:spcAft>
                  <a:spcPts val="0"/>
                </a:spcAft>
                <a:buNone/>
              </a:pPr>
              <a:r>
                <a:rPr lang="en-GB" sz="2000" dirty="0">
                  <a:solidFill>
                    <a:schemeClr val="lt1"/>
                  </a:solidFill>
                  <a:latin typeface="Lato Light"/>
                  <a:ea typeface="Lato Light"/>
                  <a:cs typeface="Lato Light"/>
                  <a:sym typeface="Lato Light"/>
                </a:rPr>
                <a:t>Jointly responsible for health gains &amp; tackling inequalities</a:t>
              </a:r>
              <a:endParaRPr sz="2000" dirty="0">
                <a:solidFill>
                  <a:schemeClr val="lt1"/>
                </a:solidFill>
                <a:latin typeface="Lato Light"/>
                <a:ea typeface="Lato Light"/>
                <a:cs typeface="Lato Light"/>
                <a:sym typeface="Lato Light"/>
              </a:endParaRPr>
            </a:p>
          </p:txBody>
        </p:sp>
        <p:sp>
          <p:nvSpPr>
            <p:cNvPr id="189" name="Google Shape;189;p6"/>
            <p:cNvSpPr/>
            <p:nvPr/>
          </p:nvSpPr>
          <p:spPr>
            <a:xfrm>
              <a:off x="9265970" y="306304"/>
              <a:ext cx="1699990" cy="1699990"/>
            </a:xfrm>
            <a:prstGeom prst="ellipse">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48430" y="4084061"/>
              <a:ext cx="10313905" cy="765761"/>
            </a:xfrm>
            <a:prstGeom prst="leftRightArrow">
              <a:avLst>
                <a:gd name="adj1" fmla="val 50000"/>
                <a:gd name="adj2" fmla="val 50000"/>
              </a:avLst>
            </a:prstGeom>
            <a:solidFill>
              <a:srgbClr val="CAD3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7"/>
          <p:cNvGrpSpPr/>
          <p:nvPr/>
        </p:nvGrpSpPr>
        <p:grpSpPr>
          <a:xfrm rot="10800000" flipH="1">
            <a:off x="3209238" y="259857"/>
            <a:ext cx="5876071" cy="5876073"/>
            <a:chOff x="2722" y="1234"/>
            <a:chExt cx="2234" cy="2234"/>
          </a:xfrm>
        </p:grpSpPr>
        <p:sp>
          <p:nvSpPr>
            <p:cNvPr id="197" name="Google Shape;197;p7"/>
            <p:cNvSpPr/>
            <p:nvPr/>
          </p:nvSpPr>
          <p:spPr>
            <a:xfrm>
              <a:off x="3809" y="1269"/>
              <a:ext cx="1116" cy="865"/>
            </a:xfrm>
            <a:custGeom>
              <a:avLst/>
              <a:gdLst/>
              <a:ahLst/>
              <a:cxnLst/>
              <a:rect l="l" t="t" r="r" b="b"/>
              <a:pathLst>
                <a:path w="471" h="365" extrusionOk="0">
                  <a:moveTo>
                    <a:pt x="471" y="343"/>
                  </a:moveTo>
                  <a:cubicBezTo>
                    <a:pt x="342" y="237"/>
                    <a:pt x="342" y="237"/>
                    <a:pt x="342" y="237"/>
                  </a:cubicBezTo>
                  <a:cubicBezTo>
                    <a:pt x="237" y="365"/>
                    <a:pt x="237" y="365"/>
                    <a:pt x="237" y="365"/>
                  </a:cubicBezTo>
                  <a:cubicBezTo>
                    <a:pt x="212" y="304"/>
                    <a:pt x="162" y="255"/>
                    <a:pt x="100" y="231"/>
                  </a:cubicBezTo>
                  <a:cubicBezTo>
                    <a:pt x="0" y="129"/>
                    <a:pt x="0" y="129"/>
                    <a:pt x="0" y="129"/>
                  </a:cubicBezTo>
                  <a:cubicBezTo>
                    <a:pt x="131" y="0"/>
                    <a:pt x="131" y="0"/>
                    <a:pt x="131" y="0"/>
                  </a:cubicBezTo>
                  <a:cubicBezTo>
                    <a:pt x="298" y="43"/>
                    <a:pt x="429" y="175"/>
                    <a:pt x="471" y="34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8" name="Google Shape;198;p7"/>
            <p:cNvSpPr/>
            <p:nvPr/>
          </p:nvSpPr>
          <p:spPr>
            <a:xfrm>
              <a:off x="4224" y="2061"/>
              <a:ext cx="732" cy="1248"/>
            </a:xfrm>
            <a:custGeom>
              <a:avLst/>
              <a:gdLst/>
              <a:ahLst/>
              <a:cxnLst/>
              <a:rect l="l" t="t" r="r" b="b"/>
              <a:pathLst>
                <a:path w="309" h="527" extrusionOk="0">
                  <a:moveTo>
                    <a:pt x="309" y="123"/>
                  </a:moveTo>
                  <a:cubicBezTo>
                    <a:pt x="309" y="294"/>
                    <a:pt x="218" y="444"/>
                    <a:pt x="81" y="527"/>
                  </a:cubicBezTo>
                  <a:cubicBezTo>
                    <a:pt x="136" y="344"/>
                    <a:pt x="136" y="344"/>
                    <a:pt x="136" y="344"/>
                  </a:cubicBezTo>
                  <a:cubicBezTo>
                    <a:pt x="0" y="303"/>
                    <a:pt x="0" y="303"/>
                    <a:pt x="0" y="303"/>
                  </a:cubicBezTo>
                  <a:cubicBezTo>
                    <a:pt x="49" y="258"/>
                    <a:pt x="80" y="194"/>
                    <a:pt x="80" y="123"/>
                  </a:cubicBezTo>
                  <a:cubicBezTo>
                    <a:pt x="80" y="121"/>
                    <a:pt x="80" y="119"/>
                    <a:pt x="80" y="117"/>
                  </a:cubicBezTo>
                  <a:cubicBezTo>
                    <a:pt x="177" y="0"/>
                    <a:pt x="177" y="0"/>
                    <a:pt x="177" y="0"/>
                  </a:cubicBezTo>
                  <a:cubicBezTo>
                    <a:pt x="309" y="109"/>
                    <a:pt x="309" y="109"/>
                    <a:pt x="309" y="109"/>
                  </a:cubicBezTo>
                  <a:cubicBezTo>
                    <a:pt x="309" y="113"/>
                    <a:pt x="309" y="118"/>
                    <a:pt x="309" y="1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9" name="Google Shape;199;p7"/>
            <p:cNvSpPr/>
            <p:nvPr/>
          </p:nvSpPr>
          <p:spPr>
            <a:xfrm>
              <a:off x="3098" y="2812"/>
              <a:ext cx="1247" cy="656"/>
            </a:xfrm>
            <a:custGeom>
              <a:avLst/>
              <a:gdLst/>
              <a:ahLst/>
              <a:cxnLst/>
              <a:rect l="l" t="t" r="r" b="b"/>
              <a:pathLst>
                <a:path w="526" h="277" extrusionOk="0">
                  <a:moveTo>
                    <a:pt x="526" y="73"/>
                  </a:moveTo>
                  <a:cubicBezTo>
                    <a:pt x="472" y="250"/>
                    <a:pt x="472" y="250"/>
                    <a:pt x="472" y="250"/>
                  </a:cubicBezTo>
                  <a:cubicBezTo>
                    <a:pt x="423" y="268"/>
                    <a:pt x="369" y="277"/>
                    <a:pt x="313" y="277"/>
                  </a:cubicBezTo>
                  <a:cubicBezTo>
                    <a:pt x="193" y="277"/>
                    <a:pt x="83" y="233"/>
                    <a:pt x="0" y="159"/>
                  </a:cubicBezTo>
                  <a:cubicBezTo>
                    <a:pt x="136" y="184"/>
                    <a:pt x="136" y="184"/>
                    <a:pt x="136" y="184"/>
                  </a:cubicBezTo>
                  <a:cubicBezTo>
                    <a:pt x="169" y="0"/>
                    <a:pt x="169" y="0"/>
                    <a:pt x="169" y="0"/>
                  </a:cubicBezTo>
                  <a:cubicBezTo>
                    <a:pt x="169" y="0"/>
                    <a:pt x="169" y="0"/>
                    <a:pt x="169" y="0"/>
                  </a:cubicBezTo>
                  <a:cubicBezTo>
                    <a:pt x="209" y="30"/>
                    <a:pt x="259" y="48"/>
                    <a:pt x="313" y="48"/>
                  </a:cubicBezTo>
                  <a:cubicBezTo>
                    <a:pt x="342" y="48"/>
                    <a:pt x="370" y="43"/>
                    <a:pt x="396" y="33"/>
                  </a:cubicBezTo>
                  <a:cubicBezTo>
                    <a:pt x="396" y="33"/>
                    <a:pt x="396" y="33"/>
                    <a:pt x="396" y="33"/>
                  </a:cubicBezTo>
                  <a:lnTo>
                    <a:pt x="526" y="7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0" name="Google Shape;200;p7"/>
            <p:cNvSpPr/>
            <p:nvPr/>
          </p:nvSpPr>
          <p:spPr>
            <a:xfrm>
              <a:off x="2722" y="1859"/>
              <a:ext cx="637" cy="1199"/>
            </a:xfrm>
            <a:custGeom>
              <a:avLst/>
              <a:gdLst/>
              <a:ahLst/>
              <a:cxnLst/>
              <a:rect l="l" t="t" r="r" b="b"/>
              <a:pathLst>
                <a:path w="269" h="506" extrusionOk="0">
                  <a:moveTo>
                    <a:pt x="269" y="341"/>
                  </a:moveTo>
                  <a:cubicBezTo>
                    <a:pt x="239" y="506"/>
                    <a:pt x="239" y="506"/>
                    <a:pt x="239" y="506"/>
                  </a:cubicBezTo>
                  <a:cubicBezTo>
                    <a:pt x="85" y="478"/>
                    <a:pt x="85" y="478"/>
                    <a:pt x="85" y="478"/>
                  </a:cubicBezTo>
                  <a:cubicBezTo>
                    <a:pt x="31" y="402"/>
                    <a:pt x="0" y="308"/>
                    <a:pt x="0" y="208"/>
                  </a:cubicBezTo>
                  <a:cubicBezTo>
                    <a:pt x="0" y="133"/>
                    <a:pt x="17" y="62"/>
                    <a:pt x="48" y="0"/>
                  </a:cubicBezTo>
                  <a:cubicBezTo>
                    <a:pt x="97" y="164"/>
                    <a:pt x="97" y="164"/>
                    <a:pt x="97" y="164"/>
                  </a:cubicBezTo>
                  <a:cubicBezTo>
                    <a:pt x="246" y="119"/>
                    <a:pt x="246" y="119"/>
                    <a:pt x="246" y="119"/>
                  </a:cubicBezTo>
                  <a:cubicBezTo>
                    <a:pt x="235" y="147"/>
                    <a:pt x="229" y="177"/>
                    <a:pt x="229" y="208"/>
                  </a:cubicBezTo>
                  <a:cubicBezTo>
                    <a:pt x="229" y="257"/>
                    <a:pt x="244" y="303"/>
                    <a:pt x="269" y="34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1" name="Google Shape;201;p7"/>
            <p:cNvSpPr/>
            <p:nvPr/>
          </p:nvSpPr>
          <p:spPr>
            <a:xfrm>
              <a:off x="2949" y="1234"/>
              <a:ext cx="972" cy="812"/>
            </a:xfrm>
            <a:custGeom>
              <a:avLst/>
              <a:gdLst/>
              <a:ahLst/>
              <a:cxnLst/>
              <a:rect l="l" t="t" r="r" b="b"/>
              <a:pathLst>
                <a:path w="410" h="343" extrusionOk="0">
                  <a:moveTo>
                    <a:pt x="266" y="143"/>
                  </a:moveTo>
                  <a:cubicBezTo>
                    <a:pt x="352" y="230"/>
                    <a:pt x="352" y="230"/>
                    <a:pt x="352" y="230"/>
                  </a:cubicBezTo>
                  <a:cubicBezTo>
                    <a:pt x="298" y="236"/>
                    <a:pt x="249" y="259"/>
                    <a:pt x="211" y="294"/>
                  </a:cubicBezTo>
                  <a:cubicBezTo>
                    <a:pt x="47" y="343"/>
                    <a:pt x="47" y="343"/>
                    <a:pt x="47" y="343"/>
                  </a:cubicBezTo>
                  <a:cubicBezTo>
                    <a:pt x="0" y="186"/>
                    <a:pt x="0" y="186"/>
                    <a:pt x="0" y="186"/>
                  </a:cubicBezTo>
                  <a:cubicBezTo>
                    <a:pt x="87" y="73"/>
                    <a:pt x="223" y="0"/>
                    <a:pt x="376" y="0"/>
                  </a:cubicBezTo>
                  <a:cubicBezTo>
                    <a:pt x="387" y="0"/>
                    <a:pt x="399" y="0"/>
                    <a:pt x="410" y="1"/>
                  </a:cubicBezTo>
                  <a:lnTo>
                    <a:pt x="266" y="143"/>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202" name="Google Shape;202;p7"/>
          <p:cNvSpPr/>
          <p:nvPr/>
        </p:nvSpPr>
        <p:spPr>
          <a:xfrm>
            <a:off x="6039775" y="2520362"/>
            <a:ext cx="334076" cy="309633"/>
          </a:xfrm>
          <a:custGeom>
            <a:avLst/>
            <a:gdLst/>
            <a:ahLst/>
            <a:cxnLst/>
            <a:rect l="l" t="t" r="r" b="b"/>
            <a:pathLst>
              <a:path w="21578" h="21600" extrusionOk="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lt1"/>
          </a:solidFill>
          <a:ln>
            <a:noFill/>
          </a:ln>
        </p:spPr>
        <p:txBody>
          <a:bodyPr spcFirstLastPara="1" wrap="square" lIns="101575" tIns="101575" rIns="101575" bIns="101575" anchor="ctr" anchorCtr="0">
            <a:noAutofit/>
          </a:bodyPr>
          <a:lstStyle/>
          <a:p>
            <a:pPr marL="0" marR="0" lvl="0" indent="0" algn="l" rtl="0">
              <a:spcBef>
                <a:spcPts val="0"/>
              </a:spcBef>
              <a:spcAft>
                <a:spcPts val="0"/>
              </a:spcAft>
              <a:buNone/>
            </a:pPr>
            <a:endParaRPr sz="6600">
              <a:solidFill>
                <a:srgbClr val="44CEB9"/>
              </a:solidFill>
              <a:latin typeface="Gill Sans"/>
              <a:ea typeface="Gill Sans"/>
              <a:cs typeface="Gill Sans"/>
              <a:sym typeface="Gill Sans"/>
            </a:endParaRPr>
          </a:p>
        </p:txBody>
      </p:sp>
      <p:sp>
        <p:nvSpPr>
          <p:cNvPr id="203" name="Google Shape;203;p7"/>
          <p:cNvSpPr/>
          <p:nvPr/>
        </p:nvSpPr>
        <p:spPr>
          <a:xfrm>
            <a:off x="5235772" y="554791"/>
            <a:ext cx="1865784" cy="877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700" b="1" dirty="0">
                <a:solidFill>
                  <a:schemeClr val="lt1"/>
                </a:solidFill>
                <a:latin typeface="Lato Light"/>
                <a:ea typeface="Lato Light"/>
                <a:cs typeface="Lato Light"/>
                <a:sym typeface="Lato Light"/>
              </a:rPr>
              <a:t>Understanding the policy systems</a:t>
            </a:r>
            <a:endParaRPr sz="1700" b="1" dirty="0">
              <a:solidFill>
                <a:schemeClr val="lt1"/>
              </a:solidFill>
              <a:latin typeface="Lato Light"/>
              <a:ea typeface="Lato Light"/>
              <a:cs typeface="Lato Light"/>
              <a:sym typeface="Lato Light"/>
            </a:endParaRPr>
          </a:p>
        </p:txBody>
      </p:sp>
      <p:sp>
        <p:nvSpPr>
          <p:cNvPr id="204" name="Google Shape;204;p7"/>
          <p:cNvSpPr/>
          <p:nvPr/>
        </p:nvSpPr>
        <p:spPr>
          <a:xfrm>
            <a:off x="7429143" y="2130077"/>
            <a:ext cx="1708849"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700" b="1">
                <a:solidFill>
                  <a:schemeClr val="lt1"/>
                </a:solidFill>
                <a:latin typeface="Lato Light"/>
                <a:ea typeface="Lato Light"/>
                <a:cs typeface="Lato Light"/>
                <a:sym typeface="Lato Light"/>
              </a:rPr>
              <a:t>Data &amp; Evidence</a:t>
            </a:r>
            <a:endParaRPr sz="1700" b="1">
              <a:solidFill>
                <a:schemeClr val="lt1"/>
              </a:solidFill>
              <a:latin typeface="Lato Light"/>
              <a:ea typeface="Lato Light"/>
              <a:cs typeface="Lato Light"/>
              <a:sym typeface="Lato Light"/>
            </a:endParaRPr>
          </a:p>
        </p:txBody>
      </p:sp>
      <p:sp>
        <p:nvSpPr>
          <p:cNvPr id="205" name="Google Shape;205;p7"/>
          <p:cNvSpPr/>
          <p:nvPr/>
        </p:nvSpPr>
        <p:spPr>
          <a:xfrm>
            <a:off x="6574718" y="4547509"/>
            <a:ext cx="1708850" cy="877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700" b="1">
                <a:solidFill>
                  <a:schemeClr val="lt1"/>
                </a:solidFill>
                <a:latin typeface="Lato Light"/>
                <a:ea typeface="Lato Light"/>
                <a:cs typeface="Lato Light"/>
                <a:sym typeface="Lato Light"/>
              </a:rPr>
              <a:t>Complex systems modelling</a:t>
            </a:r>
            <a:endParaRPr sz="1700" b="1">
              <a:solidFill>
                <a:schemeClr val="lt1"/>
              </a:solidFill>
              <a:latin typeface="Lato Light"/>
              <a:ea typeface="Lato Light"/>
              <a:cs typeface="Lato Light"/>
              <a:sym typeface="Lato Light"/>
            </a:endParaRPr>
          </a:p>
        </p:txBody>
      </p:sp>
      <p:sp>
        <p:nvSpPr>
          <p:cNvPr id="206" name="Google Shape;206;p7"/>
          <p:cNvSpPr/>
          <p:nvPr/>
        </p:nvSpPr>
        <p:spPr>
          <a:xfrm>
            <a:off x="4057354" y="4547509"/>
            <a:ext cx="1549141" cy="877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700" b="1">
                <a:solidFill>
                  <a:schemeClr val="lt1"/>
                </a:solidFill>
                <a:latin typeface="Lato Light"/>
                <a:ea typeface="Lato Light"/>
                <a:cs typeface="Lato Light"/>
                <a:sym typeface="Lato Light"/>
              </a:rPr>
              <a:t>Preferences and social valuation</a:t>
            </a:r>
            <a:endParaRPr sz="1700" b="1">
              <a:solidFill>
                <a:schemeClr val="lt1"/>
              </a:solidFill>
              <a:latin typeface="Lato Light"/>
              <a:ea typeface="Lato Light"/>
              <a:cs typeface="Lato Light"/>
              <a:sym typeface="Lato Light"/>
            </a:endParaRPr>
          </a:p>
        </p:txBody>
      </p:sp>
      <p:sp>
        <p:nvSpPr>
          <p:cNvPr id="207" name="Google Shape;207;p7"/>
          <p:cNvSpPr/>
          <p:nvPr/>
        </p:nvSpPr>
        <p:spPr>
          <a:xfrm>
            <a:off x="3209237" y="2163450"/>
            <a:ext cx="1603638"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700" b="1">
                <a:solidFill>
                  <a:schemeClr val="lt1"/>
                </a:solidFill>
                <a:latin typeface="Lato Light"/>
                <a:ea typeface="Lato Light"/>
                <a:cs typeface="Lato Light"/>
                <a:sym typeface="Lato Light"/>
              </a:rPr>
              <a:t>Economic models and decision support</a:t>
            </a:r>
            <a:endParaRPr sz="1700" b="1">
              <a:solidFill>
                <a:schemeClr val="lt1"/>
              </a:solidFill>
              <a:latin typeface="Lato Light"/>
              <a:ea typeface="Lato Light"/>
              <a:cs typeface="Lato Light"/>
              <a:sym typeface="Lato Light"/>
            </a:endParaRPr>
          </a:p>
        </p:txBody>
      </p:sp>
      <p:sp>
        <p:nvSpPr>
          <p:cNvPr id="208" name="Google Shape;208;p7"/>
          <p:cNvSpPr/>
          <p:nvPr/>
        </p:nvSpPr>
        <p:spPr>
          <a:xfrm>
            <a:off x="7062846" y="178774"/>
            <a:ext cx="676184" cy="597956"/>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WS1</a:t>
            </a:r>
            <a:endParaRPr sz="1600">
              <a:solidFill>
                <a:schemeClr val="lt1"/>
              </a:solidFill>
              <a:latin typeface="Lato Light"/>
              <a:ea typeface="Lato Light"/>
              <a:cs typeface="Lato Light"/>
              <a:sym typeface="Lato Light"/>
            </a:endParaRPr>
          </a:p>
        </p:txBody>
      </p:sp>
      <p:sp>
        <p:nvSpPr>
          <p:cNvPr id="209" name="Google Shape;209;p7"/>
          <p:cNvSpPr/>
          <p:nvPr/>
        </p:nvSpPr>
        <p:spPr>
          <a:xfrm>
            <a:off x="8542171" y="2763304"/>
            <a:ext cx="887041" cy="597956"/>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WS2 WS3</a:t>
            </a:r>
            <a:endParaRPr sz="1600">
              <a:solidFill>
                <a:schemeClr val="lt1"/>
              </a:solidFill>
              <a:latin typeface="Lato Light"/>
              <a:ea typeface="Lato Light"/>
              <a:cs typeface="Lato Light"/>
              <a:sym typeface="Lato Light"/>
            </a:endParaRPr>
          </a:p>
        </p:txBody>
      </p:sp>
      <p:sp>
        <p:nvSpPr>
          <p:cNvPr id="210" name="Google Shape;210;p7"/>
          <p:cNvSpPr/>
          <p:nvPr/>
        </p:nvSpPr>
        <p:spPr>
          <a:xfrm>
            <a:off x="8250951" y="4670741"/>
            <a:ext cx="887041" cy="597956"/>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WS4</a:t>
            </a:r>
            <a:endParaRPr/>
          </a:p>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WS5</a:t>
            </a:r>
            <a:endParaRPr sz="1600">
              <a:solidFill>
                <a:schemeClr val="lt1"/>
              </a:solidFill>
              <a:latin typeface="Lato Light"/>
              <a:ea typeface="Lato Light"/>
              <a:cs typeface="Lato Light"/>
              <a:sym typeface="Lato Light"/>
            </a:endParaRPr>
          </a:p>
        </p:txBody>
      </p:sp>
      <p:sp>
        <p:nvSpPr>
          <p:cNvPr id="211" name="Google Shape;211;p7"/>
          <p:cNvSpPr/>
          <p:nvPr/>
        </p:nvSpPr>
        <p:spPr>
          <a:xfrm>
            <a:off x="3182193" y="4872883"/>
            <a:ext cx="887041" cy="597956"/>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WS6</a:t>
            </a:r>
            <a:endParaRPr sz="1600">
              <a:solidFill>
                <a:schemeClr val="lt1"/>
              </a:solidFill>
              <a:latin typeface="Lato Light"/>
              <a:ea typeface="Lato Light"/>
              <a:cs typeface="Lato Light"/>
              <a:sym typeface="Lato Light"/>
            </a:endParaRPr>
          </a:p>
        </p:txBody>
      </p:sp>
      <p:sp>
        <p:nvSpPr>
          <p:cNvPr id="212" name="Google Shape;212;p7"/>
          <p:cNvSpPr/>
          <p:nvPr/>
        </p:nvSpPr>
        <p:spPr>
          <a:xfrm>
            <a:off x="3050356" y="1328958"/>
            <a:ext cx="887041" cy="597956"/>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WS7</a:t>
            </a:r>
            <a:endParaRPr sz="1600">
              <a:solidFill>
                <a:schemeClr val="lt1"/>
              </a:solidFill>
              <a:latin typeface="Lato Light"/>
              <a:ea typeface="Lato Light"/>
              <a:cs typeface="Lato Light"/>
              <a:sym typeface="Lato Light"/>
            </a:endParaRPr>
          </a:p>
        </p:txBody>
      </p:sp>
      <p:grpSp>
        <p:nvGrpSpPr>
          <p:cNvPr id="213" name="Google Shape;213;p7"/>
          <p:cNvGrpSpPr/>
          <p:nvPr/>
        </p:nvGrpSpPr>
        <p:grpSpPr>
          <a:xfrm>
            <a:off x="2463925" y="6481326"/>
            <a:ext cx="7264150" cy="109921"/>
            <a:chOff x="940069" y="3597544"/>
            <a:chExt cx="10455425" cy="158211"/>
          </a:xfrm>
        </p:grpSpPr>
        <p:cxnSp>
          <p:nvCxnSpPr>
            <p:cNvPr id="214" name="Google Shape;214;p7"/>
            <p:cNvCxnSpPr/>
            <p:nvPr/>
          </p:nvCxnSpPr>
          <p:spPr>
            <a:xfrm>
              <a:off x="8748303" y="3676650"/>
              <a:ext cx="2558038" cy="0"/>
            </a:xfrm>
            <a:prstGeom prst="straightConnector1">
              <a:avLst/>
            </a:prstGeom>
            <a:noFill/>
            <a:ln w="38100" cap="flat" cmpd="sng">
              <a:solidFill>
                <a:srgbClr val="ACB8CA"/>
              </a:solidFill>
              <a:prstDash val="solid"/>
              <a:miter lim="800000"/>
              <a:headEnd type="none" w="sm" len="sm"/>
              <a:tailEnd type="none" w="sm" len="sm"/>
            </a:ln>
          </p:spPr>
        </p:cxnSp>
        <p:cxnSp>
          <p:nvCxnSpPr>
            <p:cNvPr id="215" name="Google Shape;215;p7"/>
            <p:cNvCxnSpPr/>
            <p:nvPr/>
          </p:nvCxnSpPr>
          <p:spPr>
            <a:xfrm>
              <a:off x="6179755" y="3676650"/>
              <a:ext cx="2558038" cy="0"/>
            </a:xfrm>
            <a:prstGeom prst="straightConnector1">
              <a:avLst/>
            </a:prstGeom>
            <a:noFill/>
            <a:ln w="38100" cap="flat" cmpd="sng">
              <a:solidFill>
                <a:srgbClr val="ACB8CA"/>
              </a:solidFill>
              <a:prstDash val="solid"/>
              <a:miter lim="800000"/>
              <a:headEnd type="none" w="sm" len="sm"/>
              <a:tailEnd type="none" w="sm" len="sm"/>
            </a:ln>
          </p:spPr>
        </p:cxnSp>
        <p:cxnSp>
          <p:nvCxnSpPr>
            <p:cNvPr id="216" name="Google Shape;216;p7"/>
            <p:cNvCxnSpPr/>
            <p:nvPr/>
          </p:nvCxnSpPr>
          <p:spPr>
            <a:xfrm>
              <a:off x="3609975" y="3676650"/>
              <a:ext cx="2558038" cy="0"/>
            </a:xfrm>
            <a:prstGeom prst="straightConnector1">
              <a:avLst/>
            </a:prstGeom>
            <a:noFill/>
            <a:ln w="38100" cap="flat" cmpd="sng">
              <a:solidFill>
                <a:srgbClr val="ACB8CA"/>
              </a:solidFill>
              <a:prstDash val="solid"/>
              <a:miter lim="800000"/>
              <a:headEnd type="none" w="sm" len="sm"/>
              <a:tailEnd type="none" w="sm" len="sm"/>
            </a:ln>
          </p:spPr>
        </p:cxnSp>
        <p:cxnSp>
          <p:nvCxnSpPr>
            <p:cNvPr id="217" name="Google Shape;217;p7"/>
            <p:cNvCxnSpPr/>
            <p:nvPr/>
          </p:nvCxnSpPr>
          <p:spPr>
            <a:xfrm>
              <a:off x="1019175" y="3676650"/>
              <a:ext cx="2558038" cy="0"/>
            </a:xfrm>
            <a:prstGeom prst="straightConnector1">
              <a:avLst/>
            </a:prstGeom>
            <a:noFill/>
            <a:ln w="38100" cap="flat" cmpd="sng">
              <a:solidFill>
                <a:srgbClr val="ACB8CA"/>
              </a:solidFill>
              <a:prstDash val="solid"/>
              <a:miter lim="800000"/>
              <a:headEnd type="none" w="sm" len="sm"/>
              <a:tailEnd type="none" w="sm" len="sm"/>
            </a:ln>
          </p:spPr>
        </p:cxnSp>
        <p:sp>
          <p:nvSpPr>
            <p:cNvPr id="218" name="Google Shape;218;p7"/>
            <p:cNvSpPr/>
            <p:nvPr/>
          </p:nvSpPr>
          <p:spPr>
            <a:xfrm>
              <a:off x="940069" y="3597544"/>
              <a:ext cx="158211" cy="158211"/>
            </a:xfrm>
            <a:prstGeom prst="ellipse">
              <a:avLst/>
            </a:prstGeom>
            <a:solidFill>
              <a:srgbClr val="D8D8D8"/>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19" name="Google Shape;219;p7"/>
            <p:cNvSpPr/>
            <p:nvPr/>
          </p:nvSpPr>
          <p:spPr>
            <a:xfrm>
              <a:off x="3508155" y="3597544"/>
              <a:ext cx="158211" cy="158211"/>
            </a:xfrm>
            <a:prstGeom prst="ellipse">
              <a:avLst/>
            </a:prstGeom>
            <a:solidFill>
              <a:srgbClr val="D8D8D8"/>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20" name="Google Shape;220;p7"/>
            <p:cNvSpPr/>
            <p:nvPr/>
          </p:nvSpPr>
          <p:spPr>
            <a:xfrm>
              <a:off x="6098955" y="3597544"/>
              <a:ext cx="158211" cy="158211"/>
            </a:xfrm>
            <a:prstGeom prst="ellipse">
              <a:avLst/>
            </a:prstGeom>
            <a:solidFill>
              <a:srgbClr val="D8D8D8"/>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21" name="Google Shape;221;p7"/>
            <p:cNvSpPr/>
            <p:nvPr/>
          </p:nvSpPr>
          <p:spPr>
            <a:xfrm>
              <a:off x="8668735" y="3597544"/>
              <a:ext cx="158211" cy="158211"/>
            </a:xfrm>
            <a:prstGeom prst="ellipse">
              <a:avLst/>
            </a:prstGeom>
            <a:solidFill>
              <a:srgbClr val="D8D8D8"/>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22" name="Google Shape;222;p7"/>
            <p:cNvSpPr/>
            <p:nvPr/>
          </p:nvSpPr>
          <p:spPr>
            <a:xfrm>
              <a:off x="11237283" y="3597544"/>
              <a:ext cx="158211" cy="158211"/>
            </a:xfrm>
            <a:prstGeom prst="ellipse">
              <a:avLst/>
            </a:prstGeom>
            <a:solidFill>
              <a:srgbClr val="D8D8D8"/>
            </a:solidFill>
            <a:ln w="12700"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223" name="Google Shape;223;p7"/>
          <p:cNvSpPr/>
          <p:nvPr/>
        </p:nvSpPr>
        <p:spPr>
          <a:xfrm>
            <a:off x="5119697" y="6336107"/>
            <a:ext cx="1998450" cy="400358"/>
          </a:xfrm>
          <a:prstGeom prst="rect">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ato Light"/>
                <a:ea typeface="Lato Light"/>
                <a:cs typeface="Lato Light"/>
                <a:sym typeface="Lato Light"/>
              </a:rPr>
              <a:t>WS8 EVALUATION</a:t>
            </a:r>
            <a:endParaRPr sz="1600">
              <a:solidFill>
                <a:schemeClr val="lt1"/>
              </a:solidFill>
              <a:latin typeface="Lato Light"/>
              <a:ea typeface="Lato Light"/>
              <a:cs typeface="Lato Light"/>
              <a:sym typeface="Lato Light"/>
            </a:endParaRPr>
          </a:p>
        </p:txBody>
      </p:sp>
      <p:sp>
        <p:nvSpPr>
          <p:cNvPr id="224" name="Google Shape;224;p7"/>
          <p:cNvSpPr txBox="1"/>
          <p:nvPr/>
        </p:nvSpPr>
        <p:spPr>
          <a:xfrm>
            <a:off x="9003770" y="968267"/>
            <a:ext cx="3132666"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Evidence reviews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Integrated secure data infrastructure for system monitoring</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Simulated (synthetic) populations for 3 areas</a:t>
            </a:r>
            <a:endParaRPr sz="1800" dirty="0">
              <a:solidFill>
                <a:schemeClr val="dk1"/>
              </a:solidFill>
              <a:latin typeface="Lato Light"/>
              <a:ea typeface="Lato Light"/>
              <a:cs typeface="Lato Light"/>
              <a:sym typeface="Lato Light"/>
            </a:endParaRPr>
          </a:p>
        </p:txBody>
      </p:sp>
      <p:sp>
        <p:nvSpPr>
          <p:cNvPr id="225" name="Google Shape;225;p7"/>
          <p:cNvSpPr txBox="1"/>
          <p:nvPr/>
        </p:nvSpPr>
        <p:spPr>
          <a:xfrm>
            <a:off x="1767769" y="158134"/>
            <a:ext cx="3132666"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In-depth analysis of policy contexts and processes</a:t>
            </a:r>
            <a:endParaRPr sz="1800" dirty="0">
              <a:solidFill>
                <a:schemeClr val="dk1"/>
              </a:solidFill>
              <a:latin typeface="Lato Light"/>
              <a:ea typeface="Lato Light"/>
              <a:cs typeface="Lato Light"/>
              <a:sym typeface="Lato Light"/>
            </a:endParaRPr>
          </a:p>
        </p:txBody>
      </p:sp>
      <p:sp>
        <p:nvSpPr>
          <p:cNvPr id="226" name="Google Shape;226;p7"/>
          <p:cNvSpPr txBox="1"/>
          <p:nvPr/>
        </p:nvSpPr>
        <p:spPr>
          <a:xfrm>
            <a:off x="201436" y="4190868"/>
            <a:ext cx="3132666"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Public and stakeholder values for different outcomes, e.g. more income vs more health vs more equitable wealth distribution</a:t>
            </a:r>
            <a:endParaRPr sz="1800" dirty="0">
              <a:solidFill>
                <a:schemeClr val="dk1"/>
              </a:solidFill>
              <a:latin typeface="Lato Light"/>
              <a:ea typeface="Lato Light"/>
              <a:cs typeface="Lato Light"/>
              <a:sym typeface="Lato Light"/>
            </a:endParaRPr>
          </a:p>
        </p:txBody>
      </p:sp>
      <p:sp>
        <p:nvSpPr>
          <p:cNvPr id="227" name="Google Shape;227;p7"/>
          <p:cNvSpPr txBox="1"/>
          <p:nvPr/>
        </p:nvSpPr>
        <p:spPr>
          <a:xfrm>
            <a:off x="201436" y="1581593"/>
            <a:ext cx="3132666"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Costs &amp; benefits of alternative policy prioritisation across relevant outcomes</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Tools that visualise effect profiles over time</a:t>
            </a:r>
            <a:endParaRPr sz="1800" dirty="0">
              <a:solidFill>
                <a:schemeClr val="dk1"/>
              </a:solidFill>
              <a:latin typeface="Lato Light"/>
              <a:ea typeface="Lato Light"/>
              <a:cs typeface="Lato Light"/>
              <a:sym typeface="Lato Light"/>
            </a:endParaRPr>
          </a:p>
        </p:txBody>
      </p:sp>
      <p:sp>
        <p:nvSpPr>
          <p:cNvPr id="228" name="Google Shape;228;p7"/>
          <p:cNvSpPr txBox="1"/>
          <p:nvPr/>
        </p:nvSpPr>
        <p:spPr>
          <a:xfrm>
            <a:off x="9075968" y="3775370"/>
            <a:ext cx="3132666"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System dynamic modelling: causal links over time between “big concepts” – e.g. health, labour market, income, social security</a:t>
            </a:r>
            <a:endParaRPr dirty="0"/>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Lato Light"/>
                <a:ea typeface="Lato Light"/>
                <a:cs typeface="Lato Light"/>
                <a:sym typeface="Lato Light"/>
              </a:rPr>
              <a:t>Policy microsimulation: distributional effects – populations, geographies</a:t>
            </a:r>
            <a:endParaRPr sz="1800" dirty="0">
              <a:solidFill>
                <a:schemeClr val="dk1"/>
              </a:solidFill>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p:nvPr/>
        </p:nvSpPr>
        <p:spPr>
          <a:xfrm>
            <a:off x="1344152" y="154658"/>
            <a:ext cx="9583779" cy="600156"/>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n-GB" sz="3600" b="1">
                <a:solidFill>
                  <a:schemeClr val="dk2"/>
                </a:solidFill>
                <a:latin typeface="Arial"/>
                <a:ea typeface="Arial"/>
                <a:cs typeface="Arial"/>
                <a:sym typeface="Arial"/>
              </a:rPr>
              <a:t>SIPHER’s Impact &amp; Timescales</a:t>
            </a:r>
            <a:endParaRPr sz="3600" b="1">
              <a:solidFill>
                <a:schemeClr val="dk2"/>
              </a:solidFill>
              <a:latin typeface="Arial"/>
              <a:ea typeface="Arial"/>
              <a:cs typeface="Arial"/>
              <a:sym typeface="Arial"/>
            </a:endParaRPr>
          </a:p>
        </p:txBody>
      </p:sp>
      <p:grpSp>
        <p:nvGrpSpPr>
          <p:cNvPr id="235" name="Google Shape;235;p8"/>
          <p:cNvGrpSpPr/>
          <p:nvPr/>
        </p:nvGrpSpPr>
        <p:grpSpPr>
          <a:xfrm>
            <a:off x="8976824" y="1760398"/>
            <a:ext cx="2554691" cy="3680170"/>
            <a:chOff x="0" y="1660"/>
            <a:chExt cx="2554691" cy="3680170"/>
          </a:xfrm>
        </p:grpSpPr>
        <p:sp>
          <p:nvSpPr>
            <p:cNvPr id="236" name="Google Shape;236;p8"/>
            <p:cNvSpPr/>
            <p:nvPr/>
          </p:nvSpPr>
          <p:spPr>
            <a:xfrm>
              <a:off x="0" y="2223182"/>
              <a:ext cx="2554691" cy="1458648"/>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txBox="1"/>
            <p:nvPr/>
          </p:nvSpPr>
          <p:spPr>
            <a:xfrm>
              <a:off x="0" y="2223182"/>
              <a:ext cx="2554691" cy="1458648"/>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Decreased disease burden &amp; health inequalities</a:t>
              </a:r>
              <a:endParaRPr/>
            </a:p>
            <a:p>
              <a:pPr marL="0" marR="0" lvl="0" indent="0" algn="ctr" rtl="0">
                <a:lnSpc>
                  <a:spcPct val="90000"/>
                </a:lnSpc>
                <a:spcBef>
                  <a:spcPts val="560"/>
                </a:spcBef>
                <a:spcAft>
                  <a:spcPts val="0"/>
                </a:spcAft>
                <a:buNone/>
              </a:pPr>
              <a:r>
                <a:rPr lang="en-GB" sz="1600">
                  <a:solidFill>
                    <a:schemeClr val="lt1"/>
                  </a:solidFill>
                  <a:latin typeface="Lato Light"/>
                  <a:ea typeface="Lato Light"/>
                  <a:cs typeface="Lato Light"/>
                  <a:sym typeface="Lato Light"/>
                </a:rPr>
                <a:t>Increased productivity &amp; more inclusive growth</a:t>
              </a:r>
              <a:endParaRPr sz="1600">
                <a:solidFill>
                  <a:schemeClr val="lt1"/>
                </a:solidFill>
                <a:latin typeface="Lato Light"/>
                <a:ea typeface="Lato Light"/>
                <a:cs typeface="Lato Light"/>
                <a:sym typeface="Lato Light"/>
              </a:endParaRPr>
            </a:p>
          </p:txBody>
        </p:sp>
        <p:sp>
          <p:nvSpPr>
            <p:cNvPr id="238" name="Google Shape;238;p8"/>
            <p:cNvSpPr/>
            <p:nvPr/>
          </p:nvSpPr>
          <p:spPr>
            <a:xfrm rot="10800000">
              <a:off x="0" y="1660"/>
              <a:ext cx="2554691" cy="2243401"/>
            </a:xfrm>
            <a:prstGeom prst="upArrowCallout">
              <a:avLst>
                <a:gd name="adj1" fmla="val 25000"/>
                <a:gd name="adj2" fmla="val 25000"/>
                <a:gd name="adj3" fmla="val 25000"/>
                <a:gd name="adj4" fmla="val 64977"/>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txBox="1"/>
            <p:nvPr/>
          </p:nvSpPr>
          <p:spPr>
            <a:xfrm>
              <a:off x="0" y="1660"/>
              <a:ext cx="2554691" cy="145769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Cost-effective prevention solutions delivered at scale</a:t>
              </a:r>
              <a:endParaRPr sz="1600">
                <a:solidFill>
                  <a:schemeClr val="lt1"/>
                </a:solidFill>
                <a:latin typeface="Lato Light"/>
                <a:ea typeface="Lato Light"/>
                <a:cs typeface="Lato Light"/>
                <a:sym typeface="Lato Light"/>
              </a:endParaRPr>
            </a:p>
          </p:txBody>
        </p:sp>
      </p:grpSp>
      <p:sp>
        <p:nvSpPr>
          <p:cNvPr id="240" name="Google Shape;240;p8"/>
          <p:cNvSpPr txBox="1"/>
          <p:nvPr/>
        </p:nvSpPr>
        <p:spPr>
          <a:xfrm>
            <a:off x="9039735" y="814827"/>
            <a:ext cx="24288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Lato Light"/>
                <a:ea typeface="Lato Light"/>
                <a:cs typeface="Lato Light"/>
                <a:sym typeface="Lato Light"/>
              </a:rPr>
              <a:t>Long-term vision for</a:t>
            </a:r>
            <a:endParaRPr/>
          </a:p>
          <a:p>
            <a:pPr marL="0" marR="0" lvl="0" indent="0" algn="ctr" rtl="0">
              <a:spcBef>
                <a:spcPts val="0"/>
              </a:spcBef>
              <a:spcAft>
                <a:spcPts val="0"/>
              </a:spcAft>
              <a:buNone/>
            </a:pPr>
            <a:r>
              <a:rPr lang="en-GB" sz="1800" b="1">
                <a:solidFill>
                  <a:schemeClr val="dk1"/>
                </a:solidFill>
                <a:latin typeface="Lato Light"/>
                <a:ea typeface="Lato Light"/>
                <a:cs typeface="Lato Light"/>
                <a:sym typeface="Lato Light"/>
              </a:rPr>
              <a:t>UKPRP Impact</a:t>
            </a:r>
            <a:endParaRPr/>
          </a:p>
        </p:txBody>
      </p:sp>
      <p:sp>
        <p:nvSpPr>
          <p:cNvPr id="241" name="Google Shape;241;p8"/>
          <p:cNvSpPr txBox="1"/>
          <p:nvPr/>
        </p:nvSpPr>
        <p:spPr>
          <a:xfrm>
            <a:off x="817809" y="814827"/>
            <a:ext cx="214674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Lato Light"/>
                <a:ea typeface="Lato Light"/>
                <a:cs typeface="Lato Light"/>
                <a:sym typeface="Lato Light"/>
              </a:rPr>
              <a:t>5-year investment</a:t>
            </a:r>
            <a:endParaRPr sz="1800" b="1">
              <a:solidFill>
                <a:schemeClr val="dk1"/>
              </a:solidFill>
              <a:latin typeface="Lato Light"/>
              <a:ea typeface="Lato Light"/>
              <a:cs typeface="Lato Light"/>
              <a:sym typeface="Lato Light"/>
            </a:endParaRPr>
          </a:p>
        </p:txBody>
      </p:sp>
      <p:sp>
        <p:nvSpPr>
          <p:cNvPr id="242" name="Google Shape;242;p8"/>
          <p:cNvSpPr txBox="1"/>
          <p:nvPr/>
        </p:nvSpPr>
        <p:spPr>
          <a:xfrm>
            <a:off x="4402292" y="814827"/>
            <a:ext cx="231345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Lato Light"/>
                <a:ea typeface="Lato Light"/>
                <a:cs typeface="Lato Light"/>
                <a:sym typeface="Lato Light"/>
              </a:rPr>
              <a:t>Beyond the 5-years</a:t>
            </a:r>
            <a:endParaRPr/>
          </a:p>
        </p:txBody>
      </p:sp>
      <p:grpSp>
        <p:nvGrpSpPr>
          <p:cNvPr id="243" name="Google Shape;243;p8"/>
          <p:cNvGrpSpPr/>
          <p:nvPr/>
        </p:nvGrpSpPr>
        <p:grpSpPr>
          <a:xfrm>
            <a:off x="711308" y="1184159"/>
            <a:ext cx="3404681" cy="4832650"/>
            <a:chOff x="133" y="0"/>
            <a:chExt cx="3404681" cy="4832650"/>
          </a:xfrm>
        </p:grpSpPr>
        <p:sp>
          <p:nvSpPr>
            <p:cNvPr id="244" name="Google Shape;244;p8"/>
            <p:cNvSpPr/>
            <p:nvPr/>
          </p:nvSpPr>
          <p:spPr>
            <a:xfrm>
              <a:off x="2293551" y="215098"/>
              <a:ext cx="1111263" cy="1080006"/>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33" y="0"/>
              <a:ext cx="2293417" cy="1510203"/>
            </a:xfrm>
            <a:prstGeom prst="roundRect">
              <a:avLst>
                <a:gd name="adj" fmla="val 16667"/>
              </a:avLst>
            </a:prstGeom>
            <a:solidFill>
              <a:srgbClr val="0E6DC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txBox="1"/>
            <p:nvPr/>
          </p:nvSpPr>
          <p:spPr>
            <a:xfrm>
              <a:off x="73855" y="73722"/>
              <a:ext cx="2145973" cy="1362759"/>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dirty="0">
                  <a:solidFill>
                    <a:schemeClr val="lt1"/>
                  </a:solidFill>
                  <a:latin typeface="Lato Light"/>
                  <a:ea typeface="Lato Light"/>
                  <a:cs typeface="Lato Light"/>
                  <a:sym typeface="Lato Light"/>
                </a:rPr>
                <a:t>New methods and tools in routine use by consortium partners</a:t>
              </a:r>
              <a:endParaRPr sz="1600" dirty="0">
                <a:solidFill>
                  <a:schemeClr val="lt1"/>
                </a:solidFill>
                <a:latin typeface="Lato Light"/>
                <a:ea typeface="Lato Light"/>
                <a:cs typeface="Lato Light"/>
                <a:sym typeface="Lato Light"/>
              </a:endParaRPr>
            </a:p>
          </p:txBody>
        </p:sp>
        <p:sp>
          <p:nvSpPr>
            <p:cNvPr id="247" name="Google Shape;247;p8"/>
            <p:cNvSpPr/>
            <p:nvPr/>
          </p:nvSpPr>
          <p:spPr>
            <a:xfrm>
              <a:off x="2293551" y="1876322"/>
              <a:ext cx="1111263" cy="1080006"/>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133" y="1661223"/>
              <a:ext cx="2293417" cy="1510203"/>
            </a:xfrm>
            <a:prstGeom prst="roundRect">
              <a:avLst>
                <a:gd name="adj" fmla="val 16667"/>
              </a:avLst>
            </a:prstGeom>
            <a:solidFill>
              <a:srgbClr val="0E6DC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txBox="1"/>
            <p:nvPr/>
          </p:nvSpPr>
          <p:spPr>
            <a:xfrm>
              <a:off x="73855" y="1734945"/>
              <a:ext cx="2145973" cy="1362759"/>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Evidence informs policy, early effects on social determinants of health</a:t>
              </a:r>
              <a:endParaRPr/>
            </a:p>
          </p:txBody>
        </p:sp>
        <p:sp>
          <p:nvSpPr>
            <p:cNvPr id="250" name="Google Shape;250;p8"/>
            <p:cNvSpPr/>
            <p:nvPr/>
          </p:nvSpPr>
          <p:spPr>
            <a:xfrm>
              <a:off x="2293551" y="3537545"/>
              <a:ext cx="1111263" cy="1080006"/>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133" y="3322447"/>
              <a:ext cx="2293417" cy="1510203"/>
            </a:xfrm>
            <a:prstGeom prst="roundRect">
              <a:avLst>
                <a:gd name="adj" fmla="val 16667"/>
              </a:avLst>
            </a:prstGeom>
            <a:solidFill>
              <a:srgbClr val="0E6DC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txBox="1"/>
            <p:nvPr/>
          </p:nvSpPr>
          <p:spPr>
            <a:xfrm>
              <a:off x="73855" y="3396169"/>
              <a:ext cx="2145973" cy="1362759"/>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New partnerships (academia &amp; policy)</a:t>
              </a:r>
              <a:endParaRPr sz="1600">
                <a:solidFill>
                  <a:schemeClr val="lt1"/>
                </a:solidFill>
                <a:latin typeface="Lato Light"/>
                <a:ea typeface="Lato Light"/>
                <a:cs typeface="Lato Light"/>
                <a:sym typeface="Lato Light"/>
              </a:endParaRPr>
            </a:p>
          </p:txBody>
        </p:sp>
      </p:grpSp>
      <p:grpSp>
        <p:nvGrpSpPr>
          <p:cNvPr id="253" name="Google Shape;253;p8"/>
          <p:cNvGrpSpPr/>
          <p:nvPr/>
        </p:nvGrpSpPr>
        <p:grpSpPr>
          <a:xfrm>
            <a:off x="4492969" y="1186070"/>
            <a:ext cx="3587158" cy="4742911"/>
            <a:chOff x="384" y="1911"/>
            <a:chExt cx="3587158" cy="4742911"/>
          </a:xfrm>
        </p:grpSpPr>
        <p:sp>
          <p:nvSpPr>
            <p:cNvPr id="254" name="Google Shape;254;p8"/>
            <p:cNvSpPr/>
            <p:nvPr/>
          </p:nvSpPr>
          <p:spPr>
            <a:xfrm>
              <a:off x="2157978" y="13119"/>
              <a:ext cx="1429564" cy="1041428"/>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384" y="1911"/>
              <a:ext cx="2157594" cy="1063843"/>
            </a:xfrm>
            <a:prstGeom prst="roundRect">
              <a:avLst>
                <a:gd name="adj" fmla="val 16667"/>
              </a:avLst>
            </a:prstGeom>
            <a:solidFill>
              <a:srgbClr val="0E6DC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txBox="1"/>
            <p:nvPr/>
          </p:nvSpPr>
          <p:spPr>
            <a:xfrm>
              <a:off x="52317" y="53844"/>
              <a:ext cx="2053728" cy="95997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METHODS used by researchers in UK &amp; internationally</a:t>
              </a:r>
              <a:endParaRPr sz="1600">
                <a:solidFill>
                  <a:schemeClr val="lt1"/>
                </a:solidFill>
                <a:latin typeface="Lato Light"/>
                <a:ea typeface="Lato Light"/>
                <a:cs typeface="Lato Light"/>
                <a:sym typeface="Lato Light"/>
              </a:endParaRPr>
            </a:p>
          </p:txBody>
        </p:sp>
        <p:sp>
          <p:nvSpPr>
            <p:cNvPr id="257" name="Google Shape;257;p8"/>
            <p:cNvSpPr/>
            <p:nvPr/>
          </p:nvSpPr>
          <p:spPr>
            <a:xfrm>
              <a:off x="2151705" y="1183346"/>
              <a:ext cx="1435765" cy="1041428"/>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456" y="1172139"/>
              <a:ext cx="2151248" cy="1063843"/>
            </a:xfrm>
            <a:prstGeom prst="roundRect">
              <a:avLst>
                <a:gd name="adj" fmla="val 16667"/>
              </a:avLst>
            </a:prstGeom>
            <a:solidFill>
              <a:srgbClr val="0E6DC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txBox="1"/>
            <p:nvPr/>
          </p:nvSpPr>
          <p:spPr>
            <a:xfrm>
              <a:off x="52389" y="1224072"/>
              <a:ext cx="2047382" cy="95997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TOOLS used for budget decisions beyond partners</a:t>
              </a:r>
              <a:endParaRPr sz="1600">
                <a:solidFill>
                  <a:schemeClr val="lt1"/>
                </a:solidFill>
                <a:latin typeface="Lato Light"/>
                <a:ea typeface="Lato Light"/>
                <a:cs typeface="Lato Light"/>
                <a:sym typeface="Lato Light"/>
              </a:endParaRPr>
            </a:p>
          </p:txBody>
        </p:sp>
        <p:sp>
          <p:nvSpPr>
            <p:cNvPr id="260" name="Google Shape;260;p8"/>
            <p:cNvSpPr/>
            <p:nvPr/>
          </p:nvSpPr>
          <p:spPr>
            <a:xfrm>
              <a:off x="2157978" y="2353574"/>
              <a:ext cx="1429564" cy="1041428"/>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384" y="2342366"/>
              <a:ext cx="2157594" cy="1063843"/>
            </a:xfrm>
            <a:prstGeom prst="roundRect">
              <a:avLst>
                <a:gd name="adj" fmla="val 16667"/>
              </a:avLst>
            </a:prstGeom>
            <a:solidFill>
              <a:srgbClr val="0E6DC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txBox="1"/>
            <p:nvPr/>
          </p:nvSpPr>
          <p:spPr>
            <a:xfrm>
              <a:off x="52317" y="2394299"/>
              <a:ext cx="2053728" cy="95997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EVIDENCE drives policy action</a:t>
              </a:r>
              <a:r>
                <a:rPr lang="en-GB"/>
                <a:t> </a:t>
              </a:r>
              <a:r>
                <a:rPr lang="en-GB" sz="1600">
                  <a:solidFill>
                    <a:schemeClr val="lt1"/>
                  </a:solidFill>
                  <a:latin typeface="Lato Light"/>
                  <a:ea typeface="Lato Light"/>
                  <a:cs typeface="Lato Light"/>
                  <a:sym typeface="Lato Light"/>
                </a:rPr>
                <a:t>beyond partners</a:t>
              </a:r>
              <a:endParaRPr sz="1600">
                <a:solidFill>
                  <a:schemeClr val="lt1"/>
                </a:solidFill>
                <a:latin typeface="Lato Light"/>
                <a:ea typeface="Lato Light"/>
                <a:cs typeface="Lato Light"/>
                <a:sym typeface="Lato Light"/>
              </a:endParaRPr>
            </a:p>
          </p:txBody>
        </p:sp>
        <p:sp>
          <p:nvSpPr>
            <p:cNvPr id="263" name="Google Shape;263;p8"/>
            <p:cNvSpPr/>
            <p:nvPr/>
          </p:nvSpPr>
          <p:spPr>
            <a:xfrm>
              <a:off x="2157978" y="3607994"/>
              <a:ext cx="1429564" cy="1041428"/>
            </a:xfrm>
            <a:prstGeom prst="rightArrow">
              <a:avLst>
                <a:gd name="adj1" fmla="val 75000"/>
                <a:gd name="adj2" fmla="val 50000"/>
              </a:avLst>
            </a:prstGeom>
            <a:solidFill>
              <a:srgbClr val="CAD3EB">
                <a:alpha val="89803"/>
              </a:srgbClr>
            </a:solidFill>
            <a:ln w="12700" cap="flat" cmpd="sng">
              <a:solidFill>
                <a:srgbClr val="CAD3E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384" y="3512594"/>
              <a:ext cx="2157594" cy="1232228"/>
            </a:xfrm>
            <a:prstGeom prst="roundRect">
              <a:avLst>
                <a:gd name="adj" fmla="val 16667"/>
              </a:avLst>
            </a:prstGeom>
            <a:solidFill>
              <a:srgbClr val="0E6DC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txBox="1"/>
            <p:nvPr/>
          </p:nvSpPr>
          <p:spPr>
            <a:xfrm>
              <a:off x="60536" y="3572746"/>
              <a:ext cx="2037290" cy="1111924"/>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Lato Light"/>
                  <a:ea typeface="Lato Light"/>
                  <a:cs typeface="Lato Light"/>
                  <a:sym typeface="Lato Light"/>
                </a:rPr>
                <a:t>Systems MONITORING reduces costs and human suffering from failed policies</a:t>
              </a:r>
              <a:endParaRPr sz="1600">
                <a:solidFill>
                  <a:schemeClr val="lt1"/>
                </a:solidFill>
                <a:latin typeface="Lato Light"/>
                <a:ea typeface="Lato Light"/>
                <a:cs typeface="Lato Light"/>
                <a:sym typeface="Lato 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9"/>
          <p:cNvSpPr/>
          <p:nvPr/>
        </p:nvSpPr>
        <p:spPr>
          <a:xfrm>
            <a:off x="2005782" y="2507226"/>
            <a:ext cx="7496088" cy="2308324"/>
          </a:xfrm>
          <a:prstGeom prst="rect">
            <a:avLst/>
          </a:prstGeom>
          <a:solidFill>
            <a:srgbClr val="5FF1C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1" dirty="0">
                <a:solidFill>
                  <a:schemeClr val="dk1"/>
                </a:solidFill>
                <a:latin typeface="Calibri"/>
                <a:ea typeface="Calibri"/>
                <a:cs typeface="Calibri"/>
                <a:sym typeface="Calibri"/>
              </a:rPr>
              <a:t>“We are confident that a more inclusive economy would have big positive impacts on society in many different ways, but so far no-one has done the forward modelling that gives us, collectively, faith in changing ways of working and major investment decisions.” </a:t>
            </a:r>
            <a:endParaRPr sz="2400" dirty="0">
              <a:solidFill>
                <a:schemeClr val="dk1"/>
              </a:solidFill>
              <a:latin typeface="Calibri"/>
              <a:ea typeface="Calibri"/>
              <a:cs typeface="Calibri"/>
              <a:sym typeface="Calibri"/>
            </a:endParaRPr>
          </a:p>
          <a:p>
            <a:pPr marL="0" marR="0" lvl="0" indent="0" algn="r" rtl="0">
              <a:spcBef>
                <a:spcPts val="0"/>
              </a:spcBef>
              <a:spcAft>
                <a:spcPts val="0"/>
              </a:spcAft>
              <a:buNone/>
            </a:pPr>
            <a:r>
              <a:rPr lang="en-GB" sz="2400" dirty="0">
                <a:solidFill>
                  <a:schemeClr val="dk1"/>
                </a:solidFill>
                <a:latin typeface="Calibri"/>
                <a:ea typeface="Calibri"/>
                <a:cs typeface="Calibri"/>
                <a:sym typeface="Calibri"/>
              </a:rPr>
              <a:t>Greg Fell, Sheffield DPH</a:t>
            </a:r>
            <a:endParaRPr sz="2400" dirty="0">
              <a:solidFill>
                <a:schemeClr val="dk1"/>
              </a:solidFill>
              <a:latin typeface="Lato Light"/>
              <a:ea typeface="Lato Light"/>
              <a:cs typeface="Lato Light"/>
              <a:sym typeface="Lato Light"/>
            </a:endParaRPr>
          </a:p>
        </p:txBody>
      </p:sp>
      <p:sp>
        <p:nvSpPr>
          <p:cNvPr id="271" name="Google Shape;271;p9"/>
          <p:cNvSpPr txBox="1"/>
          <p:nvPr/>
        </p:nvSpPr>
        <p:spPr>
          <a:xfrm>
            <a:off x="261510" y="1212384"/>
            <a:ext cx="10984632" cy="60015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n-GB" sz="3600" b="1">
                <a:solidFill>
                  <a:schemeClr val="dk2"/>
                </a:solidFill>
                <a:latin typeface="Arial"/>
                <a:ea typeface="Arial"/>
                <a:cs typeface="Arial"/>
                <a:sym typeface="Arial"/>
              </a:rPr>
              <a:t>Or, as one of our partners says:</a:t>
            </a:r>
            <a:endParaRPr sz="3600" b="1" i="1">
              <a:solidFill>
                <a:schemeClr val="accent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olor 4">
      <a:dk1>
        <a:srgbClr val="000000"/>
      </a:dk1>
      <a:lt1>
        <a:srgbClr val="FFFFFF"/>
      </a:lt1>
      <a:dk2>
        <a:srgbClr val="44546A"/>
      </a:dk2>
      <a:lt2>
        <a:srgbClr val="E7E6E6"/>
      </a:lt2>
      <a:accent1>
        <a:srgbClr val="116DC9"/>
      </a:accent1>
      <a:accent2>
        <a:srgbClr val="009FCE"/>
      </a:accent2>
      <a:accent3>
        <a:srgbClr val="13CBDB"/>
      </a:accent3>
      <a:accent4>
        <a:srgbClr val="11CE9B"/>
      </a:accent4>
      <a:accent5>
        <a:srgbClr val="7DCC63"/>
      </a:accent5>
      <a:accent6>
        <a:srgbClr val="A5C24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Lato Light</vt:lpstr>
      <vt:lpstr>Gill Sans</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2019-10-01T14:13:47Z</dcterms:created>
  <dcterms:modified xsi:type="dcterms:W3CDTF">2019-10-01T14:14:19Z</dcterms:modified>
</cp:coreProperties>
</file>